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2"/>
  </p:notesMasterIdLst>
  <p:handoutMasterIdLst>
    <p:handoutMasterId r:id="rId83"/>
  </p:handoutMasterIdLst>
  <p:sldIdLst>
    <p:sldId id="256" r:id="rId2"/>
    <p:sldId id="368" r:id="rId3"/>
    <p:sldId id="369" r:id="rId4"/>
    <p:sldId id="370" r:id="rId5"/>
    <p:sldId id="371" r:id="rId6"/>
    <p:sldId id="372" r:id="rId7"/>
    <p:sldId id="373" r:id="rId8"/>
    <p:sldId id="374" r:id="rId9"/>
    <p:sldId id="375" r:id="rId10"/>
    <p:sldId id="377" r:id="rId11"/>
    <p:sldId id="379" r:id="rId12"/>
    <p:sldId id="400" r:id="rId13"/>
    <p:sldId id="401" r:id="rId14"/>
    <p:sldId id="402" r:id="rId15"/>
    <p:sldId id="348" r:id="rId16"/>
    <p:sldId id="424" r:id="rId17"/>
    <p:sldId id="349" r:id="rId18"/>
    <p:sldId id="350" r:id="rId19"/>
    <p:sldId id="362" r:id="rId20"/>
    <p:sldId id="352" r:id="rId21"/>
    <p:sldId id="361" r:id="rId22"/>
    <p:sldId id="353" r:id="rId23"/>
    <p:sldId id="363" r:id="rId24"/>
    <p:sldId id="426" r:id="rId25"/>
    <p:sldId id="365" r:id="rId26"/>
    <p:sldId id="356" r:id="rId27"/>
    <p:sldId id="366" r:id="rId28"/>
    <p:sldId id="357" r:id="rId29"/>
    <p:sldId id="427" r:id="rId30"/>
    <p:sldId id="367" r:id="rId31"/>
    <p:sldId id="335" r:id="rId32"/>
    <p:sldId id="359" r:id="rId33"/>
    <p:sldId id="399" r:id="rId34"/>
    <p:sldId id="404" r:id="rId35"/>
    <p:sldId id="336" r:id="rId36"/>
    <p:sldId id="339" r:id="rId37"/>
    <p:sldId id="338" r:id="rId38"/>
    <p:sldId id="313" r:id="rId39"/>
    <p:sldId id="345" r:id="rId40"/>
    <p:sldId id="269" r:id="rId41"/>
    <p:sldId id="292" r:id="rId42"/>
    <p:sldId id="380" r:id="rId43"/>
    <p:sldId id="381" r:id="rId44"/>
    <p:sldId id="382" r:id="rId45"/>
    <p:sldId id="384" r:id="rId46"/>
    <p:sldId id="383" r:id="rId47"/>
    <p:sldId id="388" r:id="rId48"/>
    <p:sldId id="407" r:id="rId49"/>
    <p:sldId id="406" r:id="rId50"/>
    <p:sldId id="295" r:id="rId51"/>
    <p:sldId id="301" r:id="rId52"/>
    <p:sldId id="303" r:id="rId53"/>
    <p:sldId id="409" r:id="rId54"/>
    <p:sldId id="271" r:id="rId55"/>
    <p:sldId id="410" r:id="rId56"/>
    <p:sldId id="315" r:id="rId57"/>
    <p:sldId id="316" r:id="rId58"/>
    <p:sldId id="392" r:id="rId59"/>
    <p:sldId id="394" r:id="rId60"/>
    <p:sldId id="395" r:id="rId61"/>
    <p:sldId id="414" r:id="rId62"/>
    <p:sldId id="396" r:id="rId63"/>
    <p:sldId id="415" r:id="rId64"/>
    <p:sldId id="429" r:id="rId65"/>
    <p:sldId id="317" r:id="rId66"/>
    <p:sldId id="276" r:id="rId67"/>
    <p:sldId id="327" r:id="rId68"/>
    <p:sldId id="397" r:id="rId69"/>
    <p:sldId id="277" r:id="rId70"/>
    <p:sldId id="278" r:id="rId71"/>
    <p:sldId id="416" r:id="rId72"/>
    <p:sldId id="417" r:id="rId73"/>
    <p:sldId id="418" r:id="rId74"/>
    <p:sldId id="419" r:id="rId75"/>
    <p:sldId id="328" r:id="rId76"/>
    <p:sldId id="423" r:id="rId77"/>
    <p:sldId id="329" r:id="rId78"/>
    <p:sldId id="331" r:id="rId79"/>
    <p:sldId id="422" r:id="rId80"/>
    <p:sldId id="307" r:id="rId81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90000"/>
      <a:buChar char="–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90000"/>
      <a:buChar char="–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90000"/>
      <a:buChar char="–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90000"/>
      <a:buChar char="–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90000"/>
      <a:buChar char="–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FF0000"/>
    <a:srgbClr val="FF9966"/>
    <a:srgbClr val="996633"/>
    <a:srgbClr val="FF33CC"/>
    <a:srgbClr val="FF99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053" autoAdjust="0"/>
  </p:normalViewPr>
  <p:slideViewPr>
    <p:cSldViewPr>
      <p:cViewPr>
        <p:scale>
          <a:sx n="69" d="100"/>
          <a:sy n="69" d="100"/>
        </p:scale>
        <p:origin x="-3592" y="-5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442" y="-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notesMaster" Target="notesMasters/notesMaster1.xml"/><Relationship Id="rId83" Type="http://schemas.openxmlformats.org/officeDocument/2006/relationships/handoutMaster" Target="handoutMasters/handoutMaster1.xml"/><Relationship Id="rId84" Type="http://schemas.openxmlformats.org/officeDocument/2006/relationships/printerSettings" Target="printerSettings/printerSettings1.bin"/><Relationship Id="rId85" Type="http://schemas.openxmlformats.org/officeDocument/2006/relationships/presProps" Target="presProps.xml"/><Relationship Id="rId86" Type="http://schemas.openxmlformats.org/officeDocument/2006/relationships/viewProps" Target="viewProps.xml"/><Relationship Id="rId87" Type="http://schemas.openxmlformats.org/officeDocument/2006/relationships/theme" Target="theme/theme1.xml"/><Relationship Id="rId8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F4D232-230F-4C7A-9EBD-BAF872AB1245}" type="doc">
      <dgm:prSet loTypeId="urn:microsoft.com/office/officeart/2005/8/layout/hierarchy2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651AFA7-77AD-4A96-A312-CE551E9C8745}">
      <dgm:prSet phldrT="[Text]" custT="1"/>
      <dgm:spPr/>
      <dgm:t>
        <a:bodyPr/>
        <a:lstStyle/>
        <a:p>
          <a:r>
            <a:rPr lang="en-US" sz="1400" dirty="0" smtClean="0"/>
            <a:t>Infraclavicular</a:t>
          </a:r>
        </a:p>
        <a:p>
          <a:r>
            <a:rPr lang="en-US" sz="1400" dirty="0" smtClean="0"/>
            <a:t>25 – 33 %</a:t>
          </a:r>
          <a:endParaRPr lang="en-US" sz="1400" dirty="0"/>
        </a:p>
      </dgm:t>
    </dgm:pt>
    <dgm:pt modelId="{CE3DC270-43F1-409C-8670-6F028AE68F56}" type="parTrans" cxnId="{A9FA0A53-ADE4-42CE-B5B1-2704A63FE569}">
      <dgm:prSet/>
      <dgm:spPr/>
      <dgm:t>
        <a:bodyPr/>
        <a:lstStyle/>
        <a:p>
          <a:endParaRPr lang="en-US"/>
        </a:p>
      </dgm:t>
    </dgm:pt>
    <dgm:pt modelId="{CBBCFB7D-EAA9-4DB3-9CD6-6837607A4B91}" type="sibTrans" cxnId="{A9FA0A53-ADE4-42CE-B5B1-2704A63FE569}">
      <dgm:prSet/>
      <dgm:spPr/>
      <dgm:t>
        <a:bodyPr/>
        <a:lstStyle/>
        <a:p>
          <a:endParaRPr lang="en-US"/>
        </a:p>
      </dgm:t>
    </dgm:pt>
    <dgm:pt modelId="{C2455329-E362-4431-BE48-CE03D35B4CEB}">
      <dgm:prSet phldrT="[Text]" custT="1"/>
      <dgm:spPr/>
      <dgm:t>
        <a:bodyPr/>
        <a:lstStyle/>
        <a:p>
          <a:r>
            <a:rPr lang="en-US" sz="1600" dirty="0" smtClean="0"/>
            <a:t>Pan BPI 45 %</a:t>
          </a:r>
          <a:endParaRPr lang="en-US" sz="1600" dirty="0"/>
        </a:p>
      </dgm:t>
    </dgm:pt>
    <dgm:pt modelId="{FB52FAC0-70EA-47EB-BC47-7288F5A1AD7B}" type="parTrans" cxnId="{B70612E0-2DF5-4A9F-9E35-99D53833107D}">
      <dgm:prSet/>
      <dgm:spPr/>
      <dgm:t>
        <a:bodyPr/>
        <a:lstStyle/>
        <a:p>
          <a:endParaRPr lang="en-US" dirty="0"/>
        </a:p>
      </dgm:t>
    </dgm:pt>
    <dgm:pt modelId="{77F52876-DEB0-4230-9C6B-9253DF46CE3A}" type="sibTrans" cxnId="{B70612E0-2DF5-4A9F-9E35-99D53833107D}">
      <dgm:prSet/>
      <dgm:spPr/>
      <dgm:t>
        <a:bodyPr/>
        <a:lstStyle/>
        <a:p>
          <a:endParaRPr lang="en-US"/>
        </a:p>
      </dgm:t>
    </dgm:pt>
    <dgm:pt modelId="{E78E994E-53BB-4E9A-B7A6-AD84263B2429}">
      <dgm:prSet phldrT="[Text]" custT="1"/>
      <dgm:spPr/>
      <dgm:t>
        <a:bodyPr/>
        <a:lstStyle/>
        <a:p>
          <a:r>
            <a:rPr lang="en-US" sz="1600" dirty="0" smtClean="0"/>
            <a:t>Single/Combined 30 %</a:t>
          </a:r>
          <a:endParaRPr lang="en-US" sz="1600" dirty="0"/>
        </a:p>
      </dgm:t>
    </dgm:pt>
    <dgm:pt modelId="{6E1CF5F6-95CE-44E3-A9AB-33E96695542F}" type="parTrans" cxnId="{9C859CE9-A605-4AB6-9911-2469DA1C6394}">
      <dgm:prSet/>
      <dgm:spPr/>
      <dgm:t>
        <a:bodyPr/>
        <a:lstStyle/>
        <a:p>
          <a:endParaRPr lang="en-US" dirty="0"/>
        </a:p>
      </dgm:t>
    </dgm:pt>
    <dgm:pt modelId="{1C4F9602-8046-46F0-B3D1-46AF90BAF208}" type="sibTrans" cxnId="{9C859CE9-A605-4AB6-9911-2469DA1C6394}">
      <dgm:prSet/>
      <dgm:spPr/>
      <dgm:t>
        <a:bodyPr/>
        <a:lstStyle/>
        <a:p>
          <a:endParaRPr lang="en-US"/>
        </a:p>
      </dgm:t>
    </dgm:pt>
    <dgm:pt modelId="{92E60950-7075-4C24-B466-74AC9BC87896}">
      <dgm:prSet phldrT="[Text]" custT="1"/>
      <dgm:spPr/>
      <dgm:t>
        <a:bodyPr/>
        <a:lstStyle/>
        <a:p>
          <a:r>
            <a:rPr lang="en-US" sz="1600" dirty="0" smtClean="0"/>
            <a:t>Isolated Nerve  25 %</a:t>
          </a:r>
          <a:endParaRPr lang="en-US" sz="1600" dirty="0"/>
        </a:p>
      </dgm:t>
    </dgm:pt>
    <dgm:pt modelId="{69AEF10E-6F12-47B1-B1D2-D71DBCD245ED}" type="parTrans" cxnId="{0911BDCC-7820-4554-B141-73D5887252F5}">
      <dgm:prSet/>
      <dgm:spPr/>
      <dgm:t>
        <a:bodyPr/>
        <a:lstStyle/>
        <a:p>
          <a:endParaRPr lang="en-US" dirty="0"/>
        </a:p>
      </dgm:t>
    </dgm:pt>
    <dgm:pt modelId="{9139CF87-B143-4C87-8EF8-E2A9C064AE4A}" type="sibTrans" cxnId="{0911BDCC-7820-4554-B141-73D5887252F5}">
      <dgm:prSet/>
      <dgm:spPr/>
      <dgm:t>
        <a:bodyPr/>
        <a:lstStyle/>
        <a:p>
          <a:endParaRPr lang="en-US"/>
        </a:p>
      </dgm:t>
    </dgm:pt>
    <dgm:pt modelId="{800C0D72-2767-40FD-B94C-5BBE4B660795}" type="pres">
      <dgm:prSet presAssocID="{B9F4D232-230F-4C7A-9EBD-BAF872AB124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7DDFD1-0513-4D0D-9D65-53376FEA932B}" type="pres">
      <dgm:prSet presAssocID="{5651AFA7-77AD-4A96-A312-CE551E9C8745}" presName="root1" presStyleCnt="0"/>
      <dgm:spPr/>
      <dgm:t>
        <a:bodyPr/>
        <a:lstStyle/>
        <a:p>
          <a:endParaRPr lang="en-US"/>
        </a:p>
      </dgm:t>
    </dgm:pt>
    <dgm:pt modelId="{8A88DE0C-AE89-4F25-8A93-458D426866BF}" type="pres">
      <dgm:prSet presAssocID="{5651AFA7-77AD-4A96-A312-CE551E9C8745}" presName="LevelOneTextNode" presStyleLbl="node0" presStyleIdx="0" presStyleCnt="1" custScaleY="56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CEF4B4-D959-407A-BC35-24096D66FC41}" type="pres">
      <dgm:prSet presAssocID="{5651AFA7-77AD-4A96-A312-CE551E9C8745}" presName="level2hierChild" presStyleCnt="0"/>
      <dgm:spPr/>
      <dgm:t>
        <a:bodyPr/>
        <a:lstStyle/>
        <a:p>
          <a:endParaRPr lang="en-US"/>
        </a:p>
      </dgm:t>
    </dgm:pt>
    <dgm:pt modelId="{DE4FC230-F353-444B-8710-66D66D621DEE}" type="pres">
      <dgm:prSet presAssocID="{FB52FAC0-70EA-47EB-BC47-7288F5A1AD7B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9E2E907B-040A-43D3-BBB9-5216C5E74890}" type="pres">
      <dgm:prSet presAssocID="{FB52FAC0-70EA-47EB-BC47-7288F5A1AD7B}" presName="connTx" presStyleLbl="parChTrans1D2" presStyleIdx="0" presStyleCnt="3"/>
      <dgm:spPr/>
      <dgm:t>
        <a:bodyPr/>
        <a:lstStyle/>
        <a:p>
          <a:endParaRPr lang="en-US"/>
        </a:p>
      </dgm:t>
    </dgm:pt>
    <dgm:pt modelId="{46659C77-6F56-4B7D-870D-7B5C8D400886}" type="pres">
      <dgm:prSet presAssocID="{C2455329-E362-4431-BE48-CE03D35B4CEB}" presName="root2" presStyleCnt="0"/>
      <dgm:spPr/>
      <dgm:t>
        <a:bodyPr/>
        <a:lstStyle/>
        <a:p>
          <a:endParaRPr lang="en-US"/>
        </a:p>
      </dgm:t>
    </dgm:pt>
    <dgm:pt modelId="{D0A4AE21-0586-4EDE-A568-19C2F2DFDD29}" type="pres">
      <dgm:prSet presAssocID="{C2455329-E362-4431-BE48-CE03D35B4CEB}" presName="LevelTwoTextNode" presStyleLbl="node2" presStyleIdx="0" presStyleCnt="3" custScaleY="4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4B2811-B118-4517-8B90-148B44ECC241}" type="pres">
      <dgm:prSet presAssocID="{C2455329-E362-4431-BE48-CE03D35B4CEB}" presName="level3hierChild" presStyleCnt="0"/>
      <dgm:spPr/>
      <dgm:t>
        <a:bodyPr/>
        <a:lstStyle/>
        <a:p>
          <a:endParaRPr lang="en-US"/>
        </a:p>
      </dgm:t>
    </dgm:pt>
    <dgm:pt modelId="{E6D1CFD3-79CE-44EE-BEE5-A19FBDF42272}" type="pres">
      <dgm:prSet presAssocID="{6E1CF5F6-95CE-44E3-A9AB-33E96695542F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4708CB95-74ED-42BF-9788-F474FCF475A9}" type="pres">
      <dgm:prSet presAssocID="{6E1CF5F6-95CE-44E3-A9AB-33E96695542F}" presName="connTx" presStyleLbl="parChTrans1D2" presStyleIdx="1" presStyleCnt="3"/>
      <dgm:spPr/>
      <dgm:t>
        <a:bodyPr/>
        <a:lstStyle/>
        <a:p>
          <a:endParaRPr lang="en-US"/>
        </a:p>
      </dgm:t>
    </dgm:pt>
    <dgm:pt modelId="{4C4BFA0A-3488-4409-9ACC-E2935116D59B}" type="pres">
      <dgm:prSet presAssocID="{E78E994E-53BB-4E9A-B7A6-AD84263B2429}" presName="root2" presStyleCnt="0"/>
      <dgm:spPr/>
      <dgm:t>
        <a:bodyPr/>
        <a:lstStyle/>
        <a:p>
          <a:endParaRPr lang="en-US"/>
        </a:p>
      </dgm:t>
    </dgm:pt>
    <dgm:pt modelId="{B5001742-D94C-439A-85D1-C232BB582D7A}" type="pres">
      <dgm:prSet presAssocID="{E78E994E-53BB-4E9A-B7A6-AD84263B2429}" presName="LevelTwoTextNode" presStyleLbl="node2" presStyleIdx="1" presStyleCnt="3" custScaleY="400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43B966-199B-46D5-82C3-6DB4709ADE0C}" type="pres">
      <dgm:prSet presAssocID="{E78E994E-53BB-4E9A-B7A6-AD84263B2429}" presName="level3hierChild" presStyleCnt="0"/>
      <dgm:spPr/>
      <dgm:t>
        <a:bodyPr/>
        <a:lstStyle/>
        <a:p>
          <a:endParaRPr lang="en-US"/>
        </a:p>
      </dgm:t>
    </dgm:pt>
    <dgm:pt modelId="{AC933A1E-F784-46D2-AF3D-CE1DE5CD7A8D}" type="pres">
      <dgm:prSet presAssocID="{69AEF10E-6F12-47B1-B1D2-D71DBCD245ED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AD3D4273-9C39-4550-8567-99CF975E263E}" type="pres">
      <dgm:prSet presAssocID="{69AEF10E-6F12-47B1-B1D2-D71DBCD245ED}" presName="connTx" presStyleLbl="parChTrans1D2" presStyleIdx="2" presStyleCnt="3"/>
      <dgm:spPr/>
      <dgm:t>
        <a:bodyPr/>
        <a:lstStyle/>
        <a:p>
          <a:endParaRPr lang="en-US"/>
        </a:p>
      </dgm:t>
    </dgm:pt>
    <dgm:pt modelId="{09D38521-6FB3-406A-8CE1-46BB406F128E}" type="pres">
      <dgm:prSet presAssocID="{92E60950-7075-4C24-B466-74AC9BC87896}" presName="root2" presStyleCnt="0"/>
      <dgm:spPr/>
      <dgm:t>
        <a:bodyPr/>
        <a:lstStyle/>
        <a:p>
          <a:endParaRPr lang="en-US"/>
        </a:p>
      </dgm:t>
    </dgm:pt>
    <dgm:pt modelId="{823A0989-9FB8-4B4C-BFF0-F9B94DFB03ED}" type="pres">
      <dgm:prSet presAssocID="{92E60950-7075-4C24-B466-74AC9BC87896}" presName="LevelTwoTextNode" presStyleLbl="node2" presStyleIdx="2" presStyleCnt="3" custScaleY="381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323BF2-1547-4A03-AA3A-5612E4FE307E}" type="pres">
      <dgm:prSet presAssocID="{92E60950-7075-4C24-B466-74AC9BC87896}" presName="level3hierChild" presStyleCnt="0"/>
      <dgm:spPr/>
      <dgm:t>
        <a:bodyPr/>
        <a:lstStyle/>
        <a:p>
          <a:endParaRPr lang="en-US"/>
        </a:p>
      </dgm:t>
    </dgm:pt>
  </dgm:ptLst>
  <dgm:cxnLst>
    <dgm:cxn modelId="{EB5151DE-62A6-4355-A880-9F309FCBD13E}" type="presOf" srcId="{E78E994E-53BB-4E9A-B7A6-AD84263B2429}" destId="{B5001742-D94C-439A-85D1-C232BB582D7A}" srcOrd="0" destOrd="0" presId="urn:microsoft.com/office/officeart/2005/8/layout/hierarchy2"/>
    <dgm:cxn modelId="{F4E9FA45-F027-4F98-813F-41E9127E4BC1}" type="presOf" srcId="{5651AFA7-77AD-4A96-A312-CE551E9C8745}" destId="{8A88DE0C-AE89-4F25-8A93-458D426866BF}" srcOrd="0" destOrd="0" presId="urn:microsoft.com/office/officeart/2005/8/layout/hierarchy2"/>
    <dgm:cxn modelId="{FC8961A8-BCC2-4023-B6BB-2E18CE0458D2}" type="presOf" srcId="{92E60950-7075-4C24-B466-74AC9BC87896}" destId="{823A0989-9FB8-4B4C-BFF0-F9B94DFB03ED}" srcOrd="0" destOrd="0" presId="urn:microsoft.com/office/officeart/2005/8/layout/hierarchy2"/>
    <dgm:cxn modelId="{A9FA0A53-ADE4-42CE-B5B1-2704A63FE569}" srcId="{B9F4D232-230F-4C7A-9EBD-BAF872AB1245}" destId="{5651AFA7-77AD-4A96-A312-CE551E9C8745}" srcOrd="0" destOrd="0" parTransId="{CE3DC270-43F1-409C-8670-6F028AE68F56}" sibTransId="{CBBCFB7D-EAA9-4DB3-9CD6-6837607A4B91}"/>
    <dgm:cxn modelId="{FC47926A-1047-4E10-9E19-5A29E63BCEE7}" type="presOf" srcId="{B9F4D232-230F-4C7A-9EBD-BAF872AB1245}" destId="{800C0D72-2767-40FD-B94C-5BBE4B660795}" srcOrd="0" destOrd="0" presId="urn:microsoft.com/office/officeart/2005/8/layout/hierarchy2"/>
    <dgm:cxn modelId="{F6DF1161-4E1B-41C5-8607-C4A152FB40E8}" type="presOf" srcId="{6E1CF5F6-95CE-44E3-A9AB-33E96695542F}" destId="{E6D1CFD3-79CE-44EE-BEE5-A19FBDF42272}" srcOrd="0" destOrd="0" presId="urn:microsoft.com/office/officeart/2005/8/layout/hierarchy2"/>
    <dgm:cxn modelId="{EBF5CAA5-F32F-4BE8-8470-7583D7439D39}" type="presOf" srcId="{FB52FAC0-70EA-47EB-BC47-7288F5A1AD7B}" destId="{DE4FC230-F353-444B-8710-66D66D621DEE}" srcOrd="0" destOrd="0" presId="urn:microsoft.com/office/officeart/2005/8/layout/hierarchy2"/>
    <dgm:cxn modelId="{9C859CE9-A605-4AB6-9911-2469DA1C6394}" srcId="{5651AFA7-77AD-4A96-A312-CE551E9C8745}" destId="{E78E994E-53BB-4E9A-B7A6-AD84263B2429}" srcOrd="1" destOrd="0" parTransId="{6E1CF5F6-95CE-44E3-A9AB-33E96695542F}" sibTransId="{1C4F9602-8046-46F0-B3D1-46AF90BAF208}"/>
    <dgm:cxn modelId="{A1742597-308D-4B37-8451-F9A28C968258}" type="presOf" srcId="{FB52FAC0-70EA-47EB-BC47-7288F5A1AD7B}" destId="{9E2E907B-040A-43D3-BBB9-5216C5E74890}" srcOrd="1" destOrd="0" presId="urn:microsoft.com/office/officeart/2005/8/layout/hierarchy2"/>
    <dgm:cxn modelId="{2C9A8E07-E24B-44BE-AFAD-F7F4F51DB346}" type="presOf" srcId="{C2455329-E362-4431-BE48-CE03D35B4CEB}" destId="{D0A4AE21-0586-4EDE-A568-19C2F2DFDD29}" srcOrd="0" destOrd="0" presId="urn:microsoft.com/office/officeart/2005/8/layout/hierarchy2"/>
    <dgm:cxn modelId="{FB593214-1B25-4261-81C5-53E0F4CDBA72}" type="presOf" srcId="{6E1CF5F6-95CE-44E3-A9AB-33E96695542F}" destId="{4708CB95-74ED-42BF-9788-F474FCF475A9}" srcOrd="1" destOrd="0" presId="urn:microsoft.com/office/officeart/2005/8/layout/hierarchy2"/>
    <dgm:cxn modelId="{D7BC9737-29A8-4210-A334-109D975CFEFF}" type="presOf" srcId="{69AEF10E-6F12-47B1-B1D2-D71DBCD245ED}" destId="{AC933A1E-F784-46D2-AF3D-CE1DE5CD7A8D}" srcOrd="0" destOrd="0" presId="urn:microsoft.com/office/officeart/2005/8/layout/hierarchy2"/>
    <dgm:cxn modelId="{840EFA20-601B-4097-8BA6-4ACFB7E91ABE}" type="presOf" srcId="{69AEF10E-6F12-47B1-B1D2-D71DBCD245ED}" destId="{AD3D4273-9C39-4550-8567-99CF975E263E}" srcOrd="1" destOrd="0" presId="urn:microsoft.com/office/officeart/2005/8/layout/hierarchy2"/>
    <dgm:cxn modelId="{0911BDCC-7820-4554-B141-73D5887252F5}" srcId="{5651AFA7-77AD-4A96-A312-CE551E9C8745}" destId="{92E60950-7075-4C24-B466-74AC9BC87896}" srcOrd="2" destOrd="0" parTransId="{69AEF10E-6F12-47B1-B1D2-D71DBCD245ED}" sibTransId="{9139CF87-B143-4C87-8EF8-E2A9C064AE4A}"/>
    <dgm:cxn modelId="{B70612E0-2DF5-4A9F-9E35-99D53833107D}" srcId="{5651AFA7-77AD-4A96-A312-CE551E9C8745}" destId="{C2455329-E362-4431-BE48-CE03D35B4CEB}" srcOrd="0" destOrd="0" parTransId="{FB52FAC0-70EA-47EB-BC47-7288F5A1AD7B}" sibTransId="{77F52876-DEB0-4230-9C6B-9253DF46CE3A}"/>
    <dgm:cxn modelId="{57A02A12-6B47-45A5-B8BE-28BCDD673F92}" type="presParOf" srcId="{800C0D72-2767-40FD-B94C-5BBE4B660795}" destId="{3F7DDFD1-0513-4D0D-9D65-53376FEA932B}" srcOrd="0" destOrd="0" presId="urn:microsoft.com/office/officeart/2005/8/layout/hierarchy2"/>
    <dgm:cxn modelId="{03C34BEE-8F3C-4A6A-98EB-C79265B4242D}" type="presParOf" srcId="{3F7DDFD1-0513-4D0D-9D65-53376FEA932B}" destId="{8A88DE0C-AE89-4F25-8A93-458D426866BF}" srcOrd="0" destOrd="0" presId="urn:microsoft.com/office/officeart/2005/8/layout/hierarchy2"/>
    <dgm:cxn modelId="{4CBDA3EE-884B-4C25-BDB1-8EED67F1D4B8}" type="presParOf" srcId="{3F7DDFD1-0513-4D0D-9D65-53376FEA932B}" destId="{A4CEF4B4-D959-407A-BC35-24096D66FC41}" srcOrd="1" destOrd="0" presId="urn:microsoft.com/office/officeart/2005/8/layout/hierarchy2"/>
    <dgm:cxn modelId="{1DA6F50B-4438-4FBD-A75D-121264128A3D}" type="presParOf" srcId="{A4CEF4B4-D959-407A-BC35-24096D66FC41}" destId="{DE4FC230-F353-444B-8710-66D66D621DEE}" srcOrd="0" destOrd="0" presId="urn:microsoft.com/office/officeart/2005/8/layout/hierarchy2"/>
    <dgm:cxn modelId="{FA633F21-D8BD-4F87-BAD8-9A35468E5629}" type="presParOf" srcId="{DE4FC230-F353-444B-8710-66D66D621DEE}" destId="{9E2E907B-040A-43D3-BBB9-5216C5E74890}" srcOrd="0" destOrd="0" presId="urn:microsoft.com/office/officeart/2005/8/layout/hierarchy2"/>
    <dgm:cxn modelId="{3E53C57D-2865-4759-9C76-24B10B5D70A4}" type="presParOf" srcId="{A4CEF4B4-D959-407A-BC35-24096D66FC41}" destId="{46659C77-6F56-4B7D-870D-7B5C8D400886}" srcOrd="1" destOrd="0" presId="urn:microsoft.com/office/officeart/2005/8/layout/hierarchy2"/>
    <dgm:cxn modelId="{7A3A9B42-0FAF-4D29-B773-4E4D58AF84FA}" type="presParOf" srcId="{46659C77-6F56-4B7D-870D-7B5C8D400886}" destId="{D0A4AE21-0586-4EDE-A568-19C2F2DFDD29}" srcOrd="0" destOrd="0" presId="urn:microsoft.com/office/officeart/2005/8/layout/hierarchy2"/>
    <dgm:cxn modelId="{21BE33C9-4401-4E48-AE35-61A627E3AA4F}" type="presParOf" srcId="{46659C77-6F56-4B7D-870D-7B5C8D400886}" destId="{474B2811-B118-4517-8B90-148B44ECC241}" srcOrd="1" destOrd="0" presId="urn:microsoft.com/office/officeart/2005/8/layout/hierarchy2"/>
    <dgm:cxn modelId="{18356A7F-7D3E-4D97-BDDF-1DA179FA9EAD}" type="presParOf" srcId="{A4CEF4B4-D959-407A-BC35-24096D66FC41}" destId="{E6D1CFD3-79CE-44EE-BEE5-A19FBDF42272}" srcOrd="2" destOrd="0" presId="urn:microsoft.com/office/officeart/2005/8/layout/hierarchy2"/>
    <dgm:cxn modelId="{65B6B09B-49FB-4541-91D9-A46A1C3D649D}" type="presParOf" srcId="{E6D1CFD3-79CE-44EE-BEE5-A19FBDF42272}" destId="{4708CB95-74ED-42BF-9788-F474FCF475A9}" srcOrd="0" destOrd="0" presId="urn:microsoft.com/office/officeart/2005/8/layout/hierarchy2"/>
    <dgm:cxn modelId="{4401C983-7ED4-4C36-BBD1-22EF126C61FD}" type="presParOf" srcId="{A4CEF4B4-D959-407A-BC35-24096D66FC41}" destId="{4C4BFA0A-3488-4409-9ACC-E2935116D59B}" srcOrd="3" destOrd="0" presId="urn:microsoft.com/office/officeart/2005/8/layout/hierarchy2"/>
    <dgm:cxn modelId="{5599F512-2B80-4F0D-B44F-632F94340A05}" type="presParOf" srcId="{4C4BFA0A-3488-4409-9ACC-E2935116D59B}" destId="{B5001742-D94C-439A-85D1-C232BB582D7A}" srcOrd="0" destOrd="0" presId="urn:microsoft.com/office/officeart/2005/8/layout/hierarchy2"/>
    <dgm:cxn modelId="{83CFA4F4-C39E-488C-B686-405A529E487F}" type="presParOf" srcId="{4C4BFA0A-3488-4409-9ACC-E2935116D59B}" destId="{9E43B966-199B-46D5-82C3-6DB4709ADE0C}" srcOrd="1" destOrd="0" presId="urn:microsoft.com/office/officeart/2005/8/layout/hierarchy2"/>
    <dgm:cxn modelId="{DFDDA4EE-B77C-45AE-8466-5ECEB4A9B5C5}" type="presParOf" srcId="{A4CEF4B4-D959-407A-BC35-24096D66FC41}" destId="{AC933A1E-F784-46D2-AF3D-CE1DE5CD7A8D}" srcOrd="4" destOrd="0" presId="urn:microsoft.com/office/officeart/2005/8/layout/hierarchy2"/>
    <dgm:cxn modelId="{6B1B509C-F5F0-46F4-B703-4C378B676C4E}" type="presParOf" srcId="{AC933A1E-F784-46D2-AF3D-CE1DE5CD7A8D}" destId="{AD3D4273-9C39-4550-8567-99CF975E263E}" srcOrd="0" destOrd="0" presId="urn:microsoft.com/office/officeart/2005/8/layout/hierarchy2"/>
    <dgm:cxn modelId="{68D48C98-DA25-4D09-9B5B-57D9C076B2FC}" type="presParOf" srcId="{A4CEF4B4-D959-407A-BC35-24096D66FC41}" destId="{09D38521-6FB3-406A-8CE1-46BB406F128E}" srcOrd="5" destOrd="0" presId="urn:microsoft.com/office/officeart/2005/8/layout/hierarchy2"/>
    <dgm:cxn modelId="{575C6733-AA32-4293-BD6A-C99A0E6E543D}" type="presParOf" srcId="{09D38521-6FB3-406A-8CE1-46BB406F128E}" destId="{823A0989-9FB8-4B4C-BFF0-F9B94DFB03ED}" srcOrd="0" destOrd="0" presId="urn:microsoft.com/office/officeart/2005/8/layout/hierarchy2"/>
    <dgm:cxn modelId="{836FBAB8-441C-4163-B0AB-D7B13CCA0C8A}" type="presParOf" srcId="{09D38521-6FB3-406A-8CE1-46BB406F128E}" destId="{4A323BF2-1547-4A03-AA3A-5612E4FE307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8DE0C-AE89-4F25-8A93-458D426866BF}">
      <dsp:nvSpPr>
        <dsp:cNvPr id="0" name=""/>
        <dsp:cNvSpPr/>
      </dsp:nvSpPr>
      <dsp:spPr>
        <a:xfrm>
          <a:off x="0" y="1645285"/>
          <a:ext cx="2762249" cy="7734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Infraclavicular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25 – 33 %</a:t>
          </a:r>
          <a:endParaRPr lang="en-US" sz="1400" kern="1200" dirty="0"/>
        </a:p>
      </dsp:txBody>
      <dsp:txXfrm>
        <a:off x="22653" y="1667938"/>
        <a:ext cx="2716943" cy="728123"/>
      </dsp:txXfrm>
    </dsp:sp>
    <dsp:sp modelId="{DE4FC230-F353-444B-8710-66D66D621DEE}">
      <dsp:nvSpPr>
        <dsp:cNvPr id="0" name=""/>
        <dsp:cNvSpPr/>
      </dsp:nvSpPr>
      <dsp:spPr>
        <a:xfrm rot="19556700">
          <a:off x="2647893" y="1628009"/>
          <a:ext cx="1333614" cy="61171"/>
        </a:xfrm>
        <a:custGeom>
          <a:avLst/>
          <a:gdLst/>
          <a:ahLst/>
          <a:cxnLst/>
          <a:rect l="0" t="0" r="0" b="0"/>
          <a:pathLst>
            <a:path>
              <a:moveTo>
                <a:pt x="0" y="30585"/>
              </a:moveTo>
              <a:lnTo>
                <a:pt x="1333614" y="3058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281360" y="1625255"/>
        <a:ext cx="66680" cy="66680"/>
      </dsp:txXfrm>
    </dsp:sp>
    <dsp:sp modelId="{D0A4AE21-0586-4EDE-A568-19C2F2DFDD29}">
      <dsp:nvSpPr>
        <dsp:cNvPr id="0" name=""/>
        <dsp:cNvSpPr/>
      </dsp:nvSpPr>
      <dsp:spPr>
        <a:xfrm>
          <a:off x="3867150" y="1008966"/>
          <a:ext cx="2762249" cy="5524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Pan BPI 45 %</a:t>
          </a:r>
          <a:endParaRPr lang="en-US" sz="1600" kern="1200" dirty="0"/>
        </a:p>
      </dsp:txBody>
      <dsp:txXfrm>
        <a:off x="3883331" y="1025147"/>
        <a:ext cx="2729887" cy="520087"/>
      </dsp:txXfrm>
    </dsp:sp>
    <dsp:sp modelId="{E6D1CFD3-79CE-44EE-BEE5-A19FBDF42272}">
      <dsp:nvSpPr>
        <dsp:cNvPr id="0" name=""/>
        <dsp:cNvSpPr/>
      </dsp:nvSpPr>
      <dsp:spPr>
        <a:xfrm rot="40692">
          <a:off x="2762211" y="2007953"/>
          <a:ext cx="1104977" cy="61171"/>
        </a:xfrm>
        <a:custGeom>
          <a:avLst/>
          <a:gdLst/>
          <a:ahLst/>
          <a:cxnLst/>
          <a:rect l="0" t="0" r="0" b="0"/>
          <a:pathLst>
            <a:path>
              <a:moveTo>
                <a:pt x="0" y="30585"/>
              </a:moveTo>
              <a:lnTo>
                <a:pt x="1104977" y="3058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287076" y="2010915"/>
        <a:ext cx="55248" cy="55248"/>
      </dsp:txXfrm>
    </dsp:sp>
    <dsp:sp modelId="{B5001742-D94C-439A-85D1-C232BB582D7A}">
      <dsp:nvSpPr>
        <dsp:cNvPr id="0" name=""/>
        <dsp:cNvSpPr/>
      </dsp:nvSpPr>
      <dsp:spPr>
        <a:xfrm>
          <a:off x="3867150" y="1768584"/>
          <a:ext cx="2762249" cy="552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Single/Combined 30 %</a:t>
          </a:r>
          <a:endParaRPr lang="en-US" sz="1600" kern="1200" dirty="0"/>
        </a:p>
      </dsp:txBody>
      <dsp:txXfrm>
        <a:off x="3883346" y="1784780"/>
        <a:ext cx="2729857" cy="520596"/>
      </dsp:txXfrm>
    </dsp:sp>
    <dsp:sp modelId="{AC933A1E-F784-46D2-AF3D-CE1DE5CD7A8D}">
      <dsp:nvSpPr>
        <dsp:cNvPr id="0" name=""/>
        <dsp:cNvSpPr/>
      </dsp:nvSpPr>
      <dsp:spPr>
        <a:xfrm rot="2071080">
          <a:off x="2644209" y="2381358"/>
          <a:ext cx="1340982" cy="61171"/>
        </a:xfrm>
        <a:custGeom>
          <a:avLst/>
          <a:gdLst/>
          <a:ahLst/>
          <a:cxnLst/>
          <a:rect l="0" t="0" r="0" b="0"/>
          <a:pathLst>
            <a:path>
              <a:moveTo>
                <a:pt x="0" y="30585"/>
              </a:moveTo>
              <a:lnTo>
                <a:pt x="1340982" y="3058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281175" y="2378419"/>
        <a:ext cx="67049" cy="67049"/>
      </dsp:txXfrm>
    </dsp:sp>
    <dsp:sp modelId="{823A0989-9FB8-4B4C-BFF0-F9B94DFB03ED}">
      <dsp:nvSpPr>
        <dsp:cNvPr id="0" name=""/>
        <dsp:cNvSpPr/>
      </dsp:nvSpPr>
      <dsp:spPr>
        <a:xfrm>
          <a:off x="3867150" y="2528742"/>
          <a:ext cx="2762249" cy="5262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Isolated Nerve  25 %</a:t>
          </a:r>
          <a:endParaRPr lang="en-US" sz="1600" kern="1200" dirty="0"/>
        </a:p>
      </dsp:txBody>
      <dsp:txXfrm>
        <a:off x="3882565" y="2544157"/>
        <a:ext cx="2731419" cy="495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en-US" dirty="0"/>
              <a:t>Dr Rakesh Singh, AIIMS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fld id="{05DCEF62-DECF-44D8-B5F8-B573DA7C21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643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en-US" dirty="0"/>
              <a:t>Dr Rakesh Singh, AIIMS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fld id="{5A3BCD6C-9777-4FF5-82E5-63FFA81E8C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8212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Dr Rakesh Singh, AIIMS</a:t>
            </a:r>
          </a:p>
        </p:txBody>
      </p:sp>
      <p:sp>
        <p:nvSpPr>
          <p:cNvPr id="911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45623D-EB15-4942-A913-A42E31DA75D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53988" y="76200"/>
            <a:ext cx="8913812" cy="12192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27432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29-08-2009</a:t>
            </a: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48400"/>
            <a:ext cx="1219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BE9B40-B10F-4EFF-8B2C-AD1BF41B45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29-08-2009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8CCC5-ECD2-4BCF-98CD-222CADBF29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0038" y="246063"/>
            <a:ext cx="2079625" cy="6307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163" y="246063"/>
            <a:ext cx="6086475" cy="6307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29-08-2009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F43F9-C219-4F28-9B7D-E6626DC873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46063"/>
            <a:ext cx="83185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4038600" cy="4800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29-08-2009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CC210-211B-403A-980C-C98088BAED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46063"/>
            <a:ext cx="83185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291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29-08-2009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365BB-4342-4295-A3D6-94C8255B2B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46063"/>
            <a:ext cx="83185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29-08-2009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F5DF6-16F1-401A-AEE5-16C8339AA2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29-08-2009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9C4E1-97BD-42A7-97BE-1FB1326D2B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29-08-2009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202D1-B5CE-4024-8F7A-6D73F6DDD7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29-08-2009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58C73-0E0E-4906-88D6-178D7AED88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29-08-2009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F8D1C-AC8B-4C0D-8894-48D8C57C11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29-08-2009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B9E15-CF14-4F83-BE21-38BEDECA10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29-08-2009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2236F-3E8D-48BC-A7E6-572DA135D1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29-08-2009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7FA83-200D-46D4-9855-267325374D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29-08-2009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E7B25-EB01-4F51-AA63-5DE31B066B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11163" y="246063"/>
            <a:ext cx="8318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smtClean="0"/>
            </a:lvl1pPr>
          </a:lstStyle>
          <a:p>
            <a:pPr>
              <a:defRPr/>
            </a:pPr>
            <a:r>
              <a:rPr lang="en-US" smtClean="0"/>
              <a:t>29-08-2009</a:t>
            </a: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smtClean="0"/>
            </a:lvl1pPr>
          </a:lstStyle>
          <a:p>
            <a:pPr>
              <a:defRPr/>
            </a:pPr>
            <a:fld id="{8E59C983-40EA-4B1F-A162-DF8789F604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FF00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8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7052BB-D73F-4670-87ED-C3C7C53AED61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1969" y="2667000"/>
            <a:ext cx="8532813" cy="1066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dirty="0" smtClean="0">
                <a:effectLst/>
                <a:latin typeface="Book Antiqua" pitchFamily="18" charset="0"/>
                <a:ea typeface="굴림" pitchFamily="50" charset="-127"/>
              </a:rPr>
              <a:t>NERVE INJURIES</a:t>
            </a:r>
            <a:r>
              <a:rPr lang="en-US" sz="3600" dirty="0" smtClean="0">
                <a:effectLst/>
              </a:rPr>
              <a:t> : </a:t>
            </a:r>
            <a:r>
              <a:rPr lang="en-US" sz="3600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>DIAGNOSIS, EVALUATION AND MANAGEMENT</a:t>
            </a:r>
            <a:r>
              <a:rPr lang="en-US" sz="3600" dirty="0" smtClean="0">
                <a:effectLst/>
              </a:rPr>
              <a:t>                          </a:t>
            </a:r>
            <a:endParaRPr lang="en-US" sz="3600" i="1" dirty="0" smtClean="0">
              <a:solidFill>
                <a:schemeClr val="folHlink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129" name="Picture 12" descr="AIIMS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F46D-4568-487D-A23B-B3ABC53294EC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09600" y="228600"/>
            <a:ext cx="8534400" cy="683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Char char="•"/>
            </a:pPr>
            <a:r>
              <a:rPr lang="en-US" sz="2800" dirty="0">
                <a:solidFill>
                  <a:srgbClr val="FFFF66"/>
                </a:solidFill>
              </a:rPr>
              <a:t>Following scale (LSUMC system) can be used: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• SO: Absence of sensation in an autonomous area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• Sl: Presence of deep cutaneous pain and sensation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• S2: Presence of some degree of superficial cutaneous pain,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tactile sensation, and two-point discrimination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• S3: Presence of appreciable sensation, but no localization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• S4: Presence of sensation with diminished acuity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• S5: Normal sensory function</a:t>
            </a:r>
          </a:p>
          <a:p>
            <a:pPr lvl="1">
              <a:buFontTx/>
              <a:buNone/>
            </a:pPr>
            <a:endParaRPr lang="en-US" sz="2800" dirty="0">
              <a:solidFill>
                <a:srgbClr val="FFFF66"/>
              </a:solidFill>
            </a:endParaRPr>
          </a:p>
          <a:p>
            <a:pPr lvl="1">
              <a:buFontTx/>
              <a:buNone/>
            </a:pPr>
            <a:r>
              <a:rPr lang="en-US" sz="2800" dirty="0">
                <a:solidFill>
                  <a:srgbClr val="FFFF66"/>
                </a:solidFill>
              </a:rPr>
              <a:t>5- Sympathetic Functions :</a:t>
            </a:r>
          </a:p>
          <a:p>
            <a:pPr lvl="1">
              <a:buFontTx/>
              <a:buNone/>
            </a:pPr>
            <a:r>
              <a:rPr lang="en-US" sz="2800" dirty="0">
                <a:solidFill>
                  <a:srgbClr val="FFFF66"/>
                </a:solidFill>
              </a:rPr>
              <a:t>          </a:t>
            </a:r>
            <a:r>
              <a:rPr lang="en-US" sz="2400" dirty="0">
                <a:solidFill>
                  <a:srgbClr val="FFFF66"/>
                </a:solidFill>
              </a:rPr>
              <a:t>- Sympathetic fiber : Most resistant 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FFFF66"/>
                </a:solidFill>
              </a:rPr>
              <a:t>         </a:t>
            </a:r>
            <a:r>
              <a:rPr lang="en-US" sz="2400" i="1" dirty="0">
                <a:solidFill>
                  <a:srgbClr val="FFFF66"/>
                </a:solidFill>
              </a:rPr>
              <a:t>- Usually confined to hand or feet</a:t>
            </a:r>
          </a:p>
          <a:p>
            <a:pPr lvl="1"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- Sweating (Starch test)</a:t>
            </a:r>
          </a:p>
          <a:p>
            <a:pPr lvl="1"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- Color and temperature of affected part</a:t>
            </a:r>
          </a:p>
          <a:p>
            <a:pPr lvl="1"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- Trophic changes</a:t>
            </a:r>
          </a:p>
          <a:p>
            <a:pPr marL="742950" indent="-285750">
              <a:buFontTx/>
              <a:buNone/>
            </a:pPr>
            <a:endParaRPr lang="en-US" sz="2400" dirty="0">
              <a:solidFill>
                <a:srgbClr val="FFFF66"/>
              </a:solidFill>
            </a:endParaRPr>
          </a:p>
        </p:txBody>
      </p:sp>
      <p:pic>
        <p:nvPicPr>
          <p:cNvPr id="13317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8B831E-C4FA-4FB5-BB91-3131DA9449C0}" type="slidenum">
              <a:rPr lang="en-US"/>
              <a:pPr/>
              <a:t>11</a:t>
            </a:fld>
            <a:endParaRPr lang="en-US" dirty="0"/>
          </a:p>
        </p:txBody>
      </p:sp>
      <p:pic>
        <p:nvPicPr>
          <p:cNvPr id="14340" name="Picture 4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635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FF66"/>
                </a:solidFill>
              </a:rPr>
              <a:t>5- Local examination :</a:t>
            </a:r>
          </a:p>
          <a:p>
            <a:pPr marL="742950" indent="-285750">
              <a:buFontTx/>
              <a:buNone/>
            </a:pPr>
            <a:r>
              <a:rPr lang="en-US" dirty="0">
                <a:solidFill>
                  <a:srgbClr val="FFFF66"/>
                </a:solidFill>
              </a:rPr>
              <a:t>        </a:t>
            </a:r>
            <a:r>
              <a:rPr lang="en-US" sz="2400" dirty="0">
                <a:solidFill>
                  <a:srgbClr val="FFFF66"/>
                </a:solidFill>
              </a:rPr>
              <a:t>- Neuroma</a:t>
            </a:r>
          </a:p>
          <a:p>
            <a:pPr marL="742950" indent="-285750">
              <a:buFontTx/>
              <a:buNone/>
            </a:pPr>
            <a:r>
              <a:rPr lang="en-US" sz="2400" i="1" dirty="0"/>
              <a:t>          </a:t>
            </a:r>
          </a:p>
          <a:p>
            <a:pPr marL="742950" indent="-285750">
              <a:buFontTx/>
              <a:buNone/>
            </a:pPr>
            <a:r>
              <a:rPr lang="en-US" sz="2400" i="1" dirty="0"/>
              <a:t>           </a:t>
            </a:r>
            <a:r>
              <a:rPr lang="en-US" sz="2400" b="1" dirty="0">
                <a:solidFill>
                  <a:srgbClr val="FF0000"/>
                </a:solidFill>
              </a:rPr>
              <a:t>- </a:t>
            </a:r>
            <a:r>
              <a:rPr lang="en-US" sz="2400" b="1" dirty="0" smtClean="0">
                <a:solidFill>
                  <a:srgbClr val="FF0000"/>
                </a:solidFill>
              </a:rPr>
              <a:t>Tinel’s </a:t>
            </a:r>
            <a:r>
              <a:rPr lang="en-US" sz="2400" b="1" dirty="0">
                <a:solidFill>
                  <a:srgbClr val="FF0000"/>
                </a:solidFill>
              </a:rPr>
              <a:t>sign</a:t>
            </a:r>
            <a:r>
              <a:rPr lang="en-US" sz="2400" b="1" i="1" dirty="0"/>
              <a:t> </a:t>
            </a:r>
          </a:p>
          <a:p>
            <a:pPr marL="742950" indent="-285750">
              <a:buFontTx/>
              <a:buNone/>
            </a:pPr>
            <a:r>
              <a:rPr lang="en-US" sz="2400" i="1" dirty="0"/>
              <a:t>                 </a:t>
            </a:r>
            <a:r>
              <a:rPr lang="en-US" sz="2400" i="1" dirty="0">
                <a:solidFill>
                  <a:srgbClr val="FFFF66"/>
                </a:solidFill>
              </a:rPr>
              <a:t>: Elicited from below upward</a:t>
            </a:r>
          </a:p>
          <a:p>
            <a:pPr marL="742950" indent="-285750"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     :  A</a:t>
            </a:r>
            <a:r>
              <a:rPr kumimoji="1" lang="en-US" altLang="ko-KR" sz="2400" i="1" dirty="0">
                <a:solidFill>
                  <a:srgbClr val="FFFF66"/>
                </a:solidFill>
                <a:ea typeface="굴림" pitchFamily="50" charset="-127"/>
              </a:rPr>
              <a:t>dvancing along the anatomical distribution of the  </a:t>
            </a:r>
          </a:p>
          <a:p>
            <a:pPr marL="742950" indent="-285750">
              <a:buFontTx/>
              <a:buNone/>
            </a:pPr>
            <a:r>
              <a:rPr kumimoji="1" lang="en-US" altLang="ko-KR" sz="2400" i="1" dirty="0">
                <a:solidFill>
                  <a:srgbClr val="FFFF66"/>
                </a:solidFill>
                <a:ea typeface="굴림" pitchFamily="50" charset="-127"/>
              </a:rPr>
              <a:t>                    nerve, particularly at the expected rate of nerve   </a:t>
            </a:r>
          </a:p>
          <a:p>
            <a:pPr marL="742950" indent="-285750">
              <a:buFontTx/>
              <a:buNone/>
            </a:pPr>
            <a:r>
              <a:rPr kumimoji="1" lang="en-US" altLang="ko-KR" sz="2400" i="1" dirty="0">
                <a:solidFill>
                  <a:srgbClr val="FFFF66"/>
                </a:solidFill>
                <a:ea typeface="굴림" pitchFamily="50" charset="-127"/>
              </a:rPr>
              <a:t>                    regeneration – e/o ongoing regeneration</a:t>
            </a:r>
          </a:p>
          <a:p>
            <a:pPr marL="742950" indent="-285750">
              <a:buFontTx/>
              <a:buNone/>
            </a:pPr>
            <a:endParaRPr lang="en-US" sz="2400" i="1" dirty="0">
              <a:solidFill>
                <a:srgbClr val="FFFF66"/>
              </a:solidFill>
            </a:endParaRPr>
          </a:p>
          <a:p>
            <a:pPr marL="742950" indent="-285750"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</a:t>
            </a:r>
            <a:r>
              <a:rPr lang="en-US" sz="2400" dirty="0">
                <a:solidFill>
                  <a:srgbClr val="FFFF66"/>
                </a:solidFill>
              </a:rPr>
              <a:t>- Associated bony or vascular injury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- Any contracture or deformity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- Presence of an aneurysm and its relationship to  a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neighboring nerve</a:t>
            </a:r>
          </a:p>
        </p:txBody>
      </p:sp>
      <p:pic>
        <p:nvPicPr>
          <p:cNvPr id="14342" name="Picture 6" descr="tin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0"/>
            <a:ext cx="2438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781800" y="2057400"/>
            <a:ext cx="1620957" cy="28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www.med.und.edu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5F1A6D-78CC-48EF-B280-1FA5EA2D4DD0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28600" y="457200"/>
            <a:ext cx="9144000" cy="6154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lang="en-US" b="1" dirty="0">
                <a:solidFill>
                  <a:schemeClr val="folHlink"/>
                </a:solidFill>
              </a:rPr>
              <a:t>       </a:t>
            </a:r>
            <a:r>
              <a:rPr lang="en-US" sz="2800" b="1" dirty="0">
                <a:solidFill>
                  <a:schemeClr val="folHlink"/>
                </a:solidFill>
              </a:rPr>
              <a:t>NERVE INJURY : Clinical grades</a:t>
            </a:r>
            <a:r>
              <a:rPr lang="en-US" sz="2800" dirty="0"/>
              <a:t> </a:t>
            </a:r>
            <a:endParaRPr lang="en-US" sz="2800" b="1" dirty="0">
              <a:solidFill>
                <a:schemeClr val="folHlink"/>
              </a:solidFill>
            </a:endParaRPr>
          </a:p>
          <a:p>
            <a:pPr marL="742950" indent="-285750"/>
            <a:endParaRPr lang="en-US" sz="2800" b="1" dirty="0">
              <a:solidFill>
                <a:schemeClr val="folHlink"/>
              </a:solidFill>
            </a:endParaRPr>
          </a:p>
          <a:p>
            <a:pPr marL="742950" indent="-285750"/>
            <a:endParaRPr lang="en-US" b="1" i="1" dirty="0"/>
          </a:p>
          <a:p>
            <a:pPr marL="742950" indent="-285750">
              <a:buFontTx/>
              <a:buNone/>
            </a:pPr>
            <a:r>
              <a:rPr lang="en-US" b="1" i="1" dirty="0">
                <a:solidFill>
                  <a:schemeClr val="accent1"/>
                </a:solidFill>
              </a:rPr>
              <a:t>  </a:t>
            </a:r>
            <a:r>
              <a:rPr lang="en-US" sz="2800" b="1" i="1" u="sng" dirty="0">
                <a:solidFill>
                  <a:schemeClr val="accent1"/>
                </a:solidFill>
              </a:rPr>
              <a:t>CLINICAL GRADE</a:t>
            </a:r>
            <a:r>
              <a:rPr lang="en-US" sz="2800" b="1" i="1" dirty="0">
                <a:solidFill>
                  <a:schemeClr val="accent1"/>
                </a:solidFill>
              </a:rPr>
              <a:t>             </a:t>
            </a:r>
            <a:r>
              <a:rPr lang="en-US" sz="2800" b="1" i="1" u="sng" dirty="0">
                <a:solidFill>
                  <a:schemeClr val="accent1"/>
                </a:solidFill>
              </a:rPr>
              <a:t>CRITERIA</a:t>
            </a:r>
          </a:p>
          <a:p>
            <a:pPr marL="742950" indent="-285750"/>
            <a:endParaRPr lang="en-US" sz="2800" u="sng" dirty="0">
              <a:solidFill>
                <a:srgbClr val="FFFF66"/>
              </a:solidFill>
            </a:endParaRP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1- Mild                                          1- Intermittent symptoms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                                            (e.g. Dysthesias, Pain,  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                                                              Numbness) 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2- Moderate                                  2-  Constant symptoms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                                              without e/o axonal loss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3- Severe                                       3- E/o axonal loss – muscle 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                                             atrophy, abnormal two 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                                             point discrimination or 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                                             both</a:t>
            </a:r>
          </a:p>
        </p:txBody>
      </p:sp>
      <p:pic>
        <p:nvPicPr>
          <p:cNvPr id="15365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68C0B8-F23B-4F7A-8ACD-0D5E3167BFC3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0" y="0"/>
            <a:ext cx="9144000" cy="1065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buFontTx/>
              <a:buNone/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NERVE INJURY CLASSIFICATION :</a:t>
            </a:r>
          </a:p>
          <a:p>
            <a:pPr marL="742950" indent="-285750">
              <a:buFontTx/>
              <a:buNone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r>
              <a:rPr lang="en-US" sz="2400" b="1" u="sng" dirty="0">
                <a:solidFill>
                  <a:srgbClr val="FF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SEDDON</a:t>
            </a:r>
            <a:r>
              <a:rPr lang="en-US" sz="2400" b="1" u="sng" dirty="0">
                <a:solidFill>
                  <a:srgbClr val="FF99CC"/>
                </a:solidFill>
              </a:rPr>
              <a:t> </a:t>
            </a:r>
            <a:r>
              <a:rPr lang="en-US" sz="2400" b="1" u="sng" dirty="0">
                <a:solidFill>
                  <a:srgbClr val="FF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CLASSIFICATION</a:t>
            </a:r>
          </a:p>
        </p:txBody>
      </p:sp>
      <p:graphicFrame>
        <p:nvGraphicFramePr>
          <p:cNvPr id="16410" name="Group 26"/>
          <p:cNvGraphicFramePr>
            <a:graphicFrameLocks noGrp="1"/>
          </p:cNvGraphicFramePr>
          <p:nvPr/>
        </p:nvGraphicFramePr>
        <p:xfrm>
          <a:off x="0" y="1828800"/>
          <a:ext cx="9144000" cy="451104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   NEUROPRAXIA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    AXONOTMESIS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   NEUROTMESIS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</a:tr>
              <a:tr h="3681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Physiological conduction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block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Segmental demyelination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Disproportionate motor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over sensory loss with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sparing of autonomic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function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Recovery – Hrs to days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Crutch palsy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Saturday nerve palsy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Tourniquet palsy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Axonal interruption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Nerve in continuity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Axon disintegrate –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phagocytosis – Wallerian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degeneration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Outcome – No return to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 v. good return of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 function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Regeneration at the rate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 of  1 mm / day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Division of nerve trunk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Endoneural tube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destroyed to variable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length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Regenerating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fibres+schwann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cells+fibroblasts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 =Neuroma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Almost always require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 repair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</a:tr>
            </a:tbl>
          </a:graphicData>
        </a:graphic>
      </p:graphicFrame>
      <p:pic>
        <p:nvPicPr>
          <p:cNvPr id="16405" name="Picture 37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F34C4C-929E-460A-8660-AB9CEF2C963F}" type="slidenum">
              <a:rPr lang="en-US"/>
              <a:pPr/>
              <a:t>14</a:t>
            </a:fld>
            <a:endParaRPr lang="en-US" dirty="0"/>
          </a:p>
        </p:txBody>
      </p:sp>
      <p:pic>
        <p:nvPicPr>
          <p:cNvPr id="17412" name="Picture 4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0" y="0"/>
            <a:ext cx="9144000" cy="1065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buFontTx/>
              <a:buNone/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NERVE INJURY CLASSIFICATION :</a:t>
            </a:r>
          </a:p>
          <a:p>
            <a:pPr marL="742950" indent="-285750">
              <a:buFontTx/>
              <a:buNone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  <a:r>
              <a:rPr lang="en-US" sz="2400" b="1" u="sng" dirty="0">
                <a:solidFill>
                  <a:srgbClr val="FF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SUNDERLAND CLASSIFICATION</a:t>
            </a:r>
          </a:p>
        </p:txBody>
      </p:sp>
      <p:graphicFrame>
        <p:nvGraphicFramePr>
          <p:cNvPr id="17489" name="Group 81"/>
          <p:cNvGraphicFramePr>
            <a:graphicFrameLocks noGrp="1"/>
          </p:cNvGraphicFramePr>
          <p:nvPr/>
        </p:nvGraphicFramePr>
        <p:xfrm>
          <a:off x="0" y="1752600"/>
          <a:ext cx="9161463" cy="4524375"/>
        </p:xfrm>
        <a:graphic>
          <a:graphicData uri="http://schemas.openxmlformats.org/drawingml/2006/table">
            <a:tbl>
              <a:tblPr/>
              <a:tblGrid>
                <a:gridCol w="914400"/>
                <a:gridCol w="1447800"/>
                <a:gridCol w="1600200"/>
                <a:gridCol w="1600200"/>
                <a:gridCol w="1693863"/>
                <a:gridCol w="762000"/>
                <a:gridCol w="1143000"/>
              </a:tblGrid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Sunder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  land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Seddon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Epineurium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Perineurium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Endoneurium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Axon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Outcome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Neuropraxia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Block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Good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Axonotmesis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_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G / fair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Axonotmesis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_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_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F /poor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Axonotmesis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_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_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_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Poor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Neurotmesis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_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_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_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_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Poor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0BE227-6C8E-4171-A467-2EFA751F04D5}" type="slidenum">
              <a:rPr lang="en-US"/>
              <a:pPr/>
              <a:t>15</a:t>
            </a:fld>
            <a:endParaRPr lang="en-US" dirty="0"/>
          </a:p>
        </p:txBody>
      </p:sp>
      <p:pic>
        <p:nvPicPr>
          <p:cNvPr id="18436" name="Picture 4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98425"/>
            <a:ext cx="9144000" cy="6958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lang="en-US" b="1" dirty="0">
                <a:solidFill>
                  <a:schemeClr val="folHlink"/>
                </a:solidFill>
              </a:rPr>
              <a:t>    </a:t>
            </a:r>
            <a:r>
              <a:rPr lang="en-US" b="1" u="sng" dirty="0">
                <a:solidFill>
                  <a:schemeClr val="folHlink"/>
                </a:solidFill>
              </a:rPr>
              <a:t>Peripheral Nerve Injuries of the Upper Limb</a:t>
            </a:r>
          </a:p>
          <a:p>
            <a:pPr marL="742950" indent="-285750">
              <a:buFontTx/>
              <a:buNone/>
            </a:pPr>
            <a:endParaRPr kumimoji="1" lang="en-US" altLang="zh-CN" sz="2800" b="1" i="1" dirty="0">
              <a:solidFill>
                <a:srgbClr val="FF0066"/>
              </a:solidFill>
              <a:ea typeface="宋体" pitchFamily="2" charset="-122"/>
            </a:endParaRPr>
          </a:p>
          <a:p>
            <a:pPr marL="742950" indent="-285750">
              <a:buFontTx/>
              <a:buNone/>
            </a:pPr>
            <a:r>
              <a:rPr kumimoji="1" lang="en-US" altLang="zh-CN" sz="2800" b="1" i="1" dirty="0">
                <a:solidFill>
                  <a:srgbClr val="FF0066"/>
                </a:solidFill>
                <a:ea typeface="宋体" pitchFamily="2" charset="-122"/>
              </a:rPr>
              <a:t>                </a:t>
            </a:r>
            <a:r>
              <a:rPr kumimoji="1" lang="en-US" altLang="zh-CN" b="1" i="1" dirty="0">
                <a:solidFill>
                  <a:srgbClr val="FF33CC"/>
                </a:solidFill>
                <a:ea typeface="宋体" pitchFamily="2" charset="-122"/>
              </a:rPr>
              <a:t>: Axillary nerve (C5,6) injury :</a:t>
            </a:r>
          </a:p>
          <a:p>
            <a:pPr marL="742950" indent="-285750">
              <a:buFontTx/>
              <a:buNone/>
            </a:pPr>
            <a:endParaRPr kumimoji="1" lang="en-US" altLang="zh-CN" dirty="0">
              <a:solidFill>
                <a:srgbClr val="FF33CC"/>
              </a:solidFill>
              <a:ea typeface="宋体" pitchFamily="2" charset="-122"/>
            </a:endParaRPr>
          </a:p>
          <a:p>
            <a:pPr marL="742950" indent="-285750">
              <a:buFontTx/>
              <a:buChar char="•"/>
            </a:pPr>
            <a:r>
              <a:rPr kumimoji="1" lang="en-US" altLang="zh-CN" sz="2800" b="1" i="1" dirty="0">
                <a:solidFill>
                  <a:srgbClr val="FFFF00"/>
                </a:solidFill>
                <a:ea typeface="宋体" pitchFamily="2" charset="-122"/>
              </a:rPr>
              <a:t>Causes : 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solidFill>
                  <a:srgbClr val="FFFF66"/>
                </a:solidFill>
                <a:ea typeface="宋体" pitchFamily="2" charset="-122"/>
              </a:rPr>
              <a:t>   - Dislocation or reduction of shoulder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solidFill>
                  <a:srgbClr val="FFFF66"/>
                </a:solidFill>
                <a:ea typeface="宋体" pitchFamily="2" charset="-122"/>
              </a:rPr>
              <a:t>  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solidFill>
                  <a:srgbClr val="FFFF66"/>
                </a:solidFill>
                <a:ea typeface="宋体" pitchFamily="2" charset="-122"/>
              </a:rPr>
              <a:t>   - # of surgical neck of humerus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solidFill>
                  <a:srgbClr val="FFFF66"/>
                </a:solidFill>
                <a:ea typeface="宋体" pitchFamily="2" charset="-122"/>
              </a:rPr>
              <a:t>   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solidFill>
                  <a:srgbClr val="FFFF66"/>
                </a:solidFill>
                <a:ea typeface="宋体" pitchFamily="2" charset="-122"/>
              </a:rPr>
              <a:t>   - IM injection high in the post. 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solidFill>
                  <a:srgbClr val="FFFF66"/>
                </a:solidFill>
                <a:ea typeface="宋体" pitchFamily="2" charset="-122"/>
              </a:rPr>
              <a:t>     aspect of the shoulder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solidFill>
                  <a:srgbClr val="FFFF66"/>
                </a:solidFill>
                <a:ea typeface="宋体" pitchFamily="2" charset="-122"/>
              </a:rPr>
              <a:t>      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solidFill>
                  <a:srgbClr val="FFFF66"/>
                </a:solidFill>
                <a:ea typeface="宋体" pitchFamily="2" charset="-122"/>
              </a:rPr>
              <a:t>   - After sleeping in a prone 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solidFill>
                  <a:srgbClr val="FFFF66"/>
                </a:solidFill>
                <a:ea typeface="宋体" pitchFamily="2" charset="-122"/>
              </a:rPr>
              <a:t>     position with the arm raised 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solidFill>
                  <a:srgbClr val="FFFF66"/>
                </a:solidFill>
                <a:ea typeface="宋体" pitchFamily="2" charset="-122"/>
              </a:rPr>
              <a:t>     above the head 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ea typeface="宋体" pitchFamily="2" charset="-122"/>
              </a:rPr>
              <a:t> </a:t>
            </a:r>
            <a:endParaRPr lang="en-US" sz="2800" b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768930-6C63-4815-9989-A04A5082A6A9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81000" y="228600"/>
            <a:ext cx="6705600" cy="32932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Char char="•"/>
            </a:pPr>
            <a:r>
              <a:rPr kumimoji="1" lang="en-US" altLang="zh-CN" sz="2800" b="1" i="1" dirty="0">
                <a:ea typeface="宋体" pitchFamily="2" charset="-122"/>
              </a:rPr>
              <a:t>S/S: </a:t>
            </a:r>
          </a:p>
          <a:p>
            <a:pPr marL="742950" indent="-285750">
              <a:buFontTx/>
              <a:buNone/>
            </a:pPr>
            <a:r>
              <a:rPr kumimoji="1" lang="en-US" altLang="zh-CN" dirty="0">
                <a:ea typeface="宋体" pitchFamily="2" charset="-122"/>
              </a:rPr>
              <a:t>  </a:t>
            </a:r>
            <a:r>
              <a:rPr kumimoji="1" lang="en-US" altLang="zh-CN" sz="2400" dirty="0">
                <a:ea typeface="宋体" pitchFamily="2" charset="-122"/>
              </a:rPr>
              <a:t>- Loss the sensation over the 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ea typeface="宋体" pitchFamily="2" charset="-122"/>
              </a:rPr>
              <a:t>    “regimental badge” area 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ea typeface="宋体" pitchFamily="2" charset="-122"/>
              </a:rPr>
              <a:t>  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ea typeface="宋体" pitchFamily="2" charset="-122"/>
              </a:rPr>
              <a:t>   - Flattening of the shoulder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ea typeface="宋体" pitchFamily="2" charset="-122"/>
              </a:rPr>
              <a:t>   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ea typeface="宋体" pitchFamily="2" charset="-122"/>
              </a:rPr>
              <a:t>   - Deltoid muscle weakness</a:t>
            </a:r>
            <a:endParaRPr lang="en-US" sz="2400" b="1" dirty="0"/>
          </a:p>
          <a:p>
            <a:pPr marL="742950" indent="-285750">
              <a:spcBef>
                <a:spcPct val="50000"/>
              </a:spcBef>
              <a:buFontTx/>
              <a:buNone/>
            </a:pPr>
            <a:endParaRPr lang="en-US" sz="2400" b="1" dirty="0"/>
          </a:p>
        </p:txBody>
      </p:sp>
      <p:pic>
        <p:nvPicPr>
          <p:cNvPr id="19463" name="Picture 8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8F4110-B8AE-4D0C-B38E-264E97866E82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8763000" cy="629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kumimoji="1" lang="en-US" altLang="zh-CN" b="1" i="1" dirty="0">
                <a:solidFill>
                  <a:srgbClr val="FF0066"/>
                </a:solidFill>
                <a:ea typeface="宋体" pitchFamily="2" charset="-122"/>
              </a:rPr>
              <a:t>       </a:t>
            </a:r>
            <a:r>
              <a:rPr kumimoji="1" lang="en-US" altLang="zh-CN" b="1" i="1" dirty="0">
                <a:solidFill>
                  <a:srgbClr val="FF00FF"/>
                </a:solidFill>
                <a:ea typeface="宋体" pitchFamily="2" charset="-122"/>
              </a:rPr>
              <a:t>:Musculocutaneous nerve (C5,6,7)injury:</a:t>
            </a:r>
          </a:p>
          <a:p>
            <a:pPr marL="742950" indent="-285750">
              <a:buFontTx/>
              <a:buNone/>
            </a:pPr>
            <a:endParaRPr kumimoji="1" lang="en-US" sz="2800" dirty="0">
              <a:solidFill>
                <a:srgbClr val="FF00FF"/>
              </a:solidFill>
            </a:endParaRPr>
          </a:p>
          <a:p>
            <a:pPr marL="742950" indent="-285750">
              <a:buFontTx/>
              <a:buChar char="•"/>
            </a:pPr>
            <a:r>
              <a:rPr kumimoji="1" lang="en-US" sz="2800" b="1" i="1" dirty="0">
                <a:solidFill>
                  <a:srgbClr val="FFFF66"/>
                </a:solidFill>
              </a:rPr>
              <a:t>Causes:</a:t>
            </a:r>
            <a:r>
              <a:rPr kumimoji="1" lang="en-US" sz="2800" dirty="0">
                <a:solidFill>
                  <a:srgbClr val="FFFF66"/>
                </a:solidFill>
              </a:rPr>
              <a:t> </a:t>
            </a:r>
          </a:p>
          <a:p>
            <a:pPr marL="742950" indent="-285750">
              <a:buFontTx/>
              <a:buNone/>
            </a:pPr>
            <a:r>
              <a:rPr kumimoji="1" lang="en-US" sz="2800" dirty="0">
                <a:solidFill>
                  <a:srgbClr val="FFFF66"/>
                </a:solidFill>
              </a:rPr>
              <a:t>            - </a:t>
            </a:r>
            <a:r>
              <a:rPr kumimoji="1" lang="en-US" sz="2400" dirty="0">
                <a:solidFill>
                  <a:srgbClr val="FFFF66"/>
                </a:solidFill>
              </a:rPr>
              <a:t>Usually along with BPI</a:t>
            </a: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66"/>
                </a:solidFill>
              </a:rPr>
              <a:t>              -  Proximal humerus #</a:t>
            </a: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66"/>
                </a:solidFill>
              </a:rPr>
              <a:t>              -  Shoulder dislocations </a:t>
            </a: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66"/>
                </a:solidFill>
              </a:rPr>
              <a:t>              - Carpet carrier's palsy</a:t>
            </a:r>
            <a:r>
              <a:rPr kumimoji="1" lang="en-US" dirty="0">
                <a:solidFill>
                  <a:srgbClr val="FFFF66"/>
                </a:solidFill>
              </a:rPr>
              <a:t> </a:t>
            </a:r>
            <a:endParaRPr kumimoji="1" lang="en-US" sz="2800" dirty="0">
              <a:solidFill>
                <a:srgbClr val="FFFF66"/>
              </a:solidFill>
            </a:endParaRPr>
          </a:p>
          <a:p>
            <a:pPr marL="742950" indent="-285750">
              <a:buFontTx/>
              <a:buChar char="•"/>
            </a:pPr>
            <a:endParaRPr kumimoji="1" lang="en-US" sz="2800" b="1" i="1" dirty="0">
              <a:solidFill>
                <a:srgbClr val="FFFF66"/>
              </a:solidFill>
            </a:endParaRPr>
          </a:p>
          <a:p>
            <a:pPr marL="742950" indent="-285750">
              <a:buFontTx/>
              <a:buChar char="•"/>
            </a:pPr>
            <a:r>
              <a:rPr kumimoji="1" lang="en-US" sz="2800" b="1" i="1" dirty="0">
                <a:solidFill>
                  <a:srgbClr val="FFFF66"/>
                </a:solidFill>
              </a:rPr>
              <a:t>S/S:</a:t>
            </a: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66"/>
                </a:solidFill>
              </a:rPr>
              <a:t>      - Weakness of elbow flexon</a:t>
            </a: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66"/>
                </a:solidFill>
              </a:rPr>
              <a:t>      - Weakness of arm </a:t>
            </a:r>
            <a:r>
              <a:rPr kumimoji="1" lang="en-US" sz="2400" dirty="0" err="1" smtClean="0">
                <a:solidFill>
                  <a:srgbClr val="FFFF66"/>
                </a:solidFill>
              </a:rPr>
              <a:t>flexio</a:t>
            </a:r>
            <a:endParaRPr kumimoji="1"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66"/>
                </a:solidFill>
              </a:rPr>
              <a:t>      - Weakness of supination</a:t>
            </a: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66"/>
                </a:solidFill>
              </a:rPr>
              <a:t>      - Loss of sensation at lat.</a:t>
            </a: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66"/>
                </a:solidFill>
              </a:rPr>
              <a:t>         border of forearm</a:t>
            </a:r>
          </a:p>
        </p:txBody>
      </p:sp>
      <p:pic>
        <p:nvPicPr>
          <p:cNvPr id="20486" name="Picture 6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0F7432-3180-4371-8A91-F98CA78103DB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152400" y="381000"/>
            <a:ext cx="7696200" cy="5691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kumimoji="1" lang="en-US" altLang="zh-CN" b="1" i="1" dirty="0">
                <a:solidFill>
                  <a:srgbClr val="CC0000"/>
                </a:solidFill>
                <a:ea typeface="宋体" pitchFamily="2" charset="-122"/>
              </a:rPr>
              <a:t>          </a:t>
            </a:r>
            <a:r>
              <a:rPr kumimoji="1" lang="en-US" altLang="zh-CN" b="1" i="1" dirty="0">
                <a:solidFill>
                  <a:srgbClr val="FF00FF"/>
                </a:solidFill>
                <a:ea typeface="宋体" pitchFamily="2" charset="-122"/>
              </a:rPr>
              <a:t>:Radial nerve (C5,6,7,8,T1) Injury:</a:t>
            </a:r>
          </a:p>
          <a:p>
            <a:pPr marL="742950" indent="-285750">
              <a:buFontTx/>
              <a:buNone/>
            </a:pPr>
            <a:endParaRPr kumimoji="1" lang="en-US" altLang="zh-CN" sz="2800" dirty="0">
              <a:ea typeface="宋体" pitchFamily="2" charset="-122"/>
            </a:endParaRPr>
          </a:p>
          <a:p>
            <a:pPr marL="742950" indent="-285750">
              <a:buFontTx/>
              <a:buChar char="•"/>
            </a:pPr>
            <a:r>
              <a:rPr kumimoji="1" lang="en-US" altLang="zh-CN" sz="2800" b="1" i="1" dirty="0">
                <a:solidFill>
                  <a:srgbClr val="FFFF66"/>
                </a:solidFill>
                <a:ea typeface="宋体" pitchFamily="2" charset="-122"/>
              </a:rPr>
              <a:t>M.C. site</a:t>
            </a:r>
            <a:r>
              <a:rPr kumimoji="1" lang="en-US" altLang="zh-CN" sz="2800" i="1" dirty="0">
                <a:solidFill>
                  <a:srgbClr val="FFFF66"/>
                </a:solidFill>
                <a:ea typeface="宋体" pitchFamily="2" charset="-122"/>
              </a:rPr>
              <a:t> – Spiral Groove</a:t>
            </a:r>
          </a:p>
          <a:p>
            <a:pPr marL="742950" indent="-285750">
              <a:buFontTx/>
              <a:buNone/>
            </a:pPr>
            <a:endParaRPr kumimoji="1" lang="en-US" altLang="zh-CN" sz="2800" i="1" dirty="0">
              <a:solidFill>
                <a:srgbClr val="FFFF66"/>
              </a:solidFill>
              <a:ea typeface="宋体" pitchFamily="2" charset="-122"/>
            </a:endParaRPr>
          </a:p>
          <a:p>
            <a:pPr marL="742950" indent="-285750">
              <a:buFontTx/>
              <a:buChar char="•"/>
            </a:pPr>
            <a:r>
              <a:rPr kumimoji="1" lang="en-US" altLang="zh-CN" sz="2800" b="1" i="1" dirty="0">
                <a:solidFill>
                  <a:srgbClr val="FFFF66"/>
                </a:solidFill>
                <a:ea typeface="宋体" pitchFamily="2" charset="-122"/>
              </a:rPr>
              <a:t>Cause :</a:t>
            </a:r>
            <a:r>
              <a:rPr kumimoji="1" lang="en-US" altLang="zh-CN" sz="2800" dirty="0">
                <a:solidFill>
                  <a:srgbClr val="FFFF66"/>
                </a:solidFill>
                <a:ea typeface="宋体" pitchFamily="2" charset="-122"/>
              </a:rPr>
              <a:t> </a:t>
            </a:r>
          </a:p>
          <a:p>
            <a:pPr marL="742950" indent="-285750">
              <a:buFontTx/>
              <a:buNone/>
            </a:pPr>
            <a:r>
              <a:rPr kumimoji="1" lang="en-US" altLang="zh-CN" sz="2800" dirty="0">
                <a:solidFill>
                  <a:srgbClr val="FFFF66"/>
                </a:solidFill>
                <a:ea typeface="宋体" pitchFamily="2" charset="-122"/>
              </a:rPr>
              <a:t>       </a:t>
            </a:r>
            <a:r>
              <a:rPr kumimoji="1" lang="en-US" altLang="zh-CN" sz="2400" dirty="0">
                <a:solidFill>
                  <a:srgbClr val="FFFF66"/>
                </a:solidFill>
                <a:ea typeface="宋体" pitchFamily="2" charset="-122"/>
              </a:rPr>
              <a:t>- IM injection in Triceps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solidFill>
                  <a:srgbClr val="FFFF66"/>
                </a:solidFill>
                <a:ea typeface="宋体" pitchFamily="2" charset="-122"/>
              </a:rPr>
              <a:t>   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solidFill>
                  <a:srgbClr val="FFFF66"/>
                </a:solidFill>
                <a:ea typeface="宋体" pitchFamily="2" charset="-122"/>
              </a:rPr>
              <a:t>        - Saturday night palsy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solidFill>
                  <a:srgbClr val="FFFF66"/>
                </a:solidFill>
                <a:ea typeface="宋体" pitchFamily="2" charset="-122"/>
              </a:rPr>
              <a:t>    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solidFill>
                  <a:srgbClr val="FFFF66"/>
                </a:solidFill>
                <a:ea typeface="宋体" pitchFamily="2" charset="-122"/>
              </a:rPr>
              <a:t>        - Crutch paralysis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solidFill>
                  <a:srgbClr val="FFFF66"/>
                </a:solidFill>
                <a:ea typeface="宋体" pitchFamily="2" charset="-122"/>
              </a:rPr>
              <a:t>    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solidFill>
                  <a:srgbClr val="FFFF66"/>
                </a:solidFill>
                <a:ea typeface="宋体" pitchFamily="2" charset="-122"/>
              </a:rPr>
              <a:t>        - # Shaft of humerus</a:t>
            </a:r>
          </a:p>
          <a:p>
            <a:pPr marL="742950" indent="-285750">
              <a:buFontTx/>
              <a:buNone/>
            </a:pPr>
            <a:endParaRPr kumimoji="1" lang="en-US" altLang="zh-CN" sz="2400" dirty="0">
              <a:solidFill>
                <a:srgbClr val="FFFF66"/>
              </a:solidFill>
              <a:ea typeface="宋体" pitchFamily="2" charset="-122"/>
            </a:endParaRPr>
          </a:p>
        </p:txBody>
      </p:sp>
      <p:pic>
        <p:nvPicPr>
          <p:cNvPr id="21510" name="Picture 7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4A070F-D62A-418A-9C3D-5565E4B34250}" type="slidenum">
              <a:rPr lang="en-US"/>
              <a:pPr/>
              <a:t>19</a:t>
            </a:fld>
            <a:endParaRPr lang="en-US" dirty="0"/>
          </a:p>
        </p:txBody>
      </p:sp>
      <p:pic>
        <p:nvPicPr>
          <p:cNvPr id="22534" name="Picture 6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-381000" y="838200"/>
            <a:ext cx="5334000" cy="4894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Char char="•"/>
            </a:pPr>
            <a:r>
              <a:rPr kumimoji="1" lang="en-US" altLang="zh-CN" sz="2800" b="1" i="1" dirty="0">
                <a:solidFill>
                  <a:srgbClr val="FFFF66"/>
                </a:solidFill>
                <a:ea typeface="宋体" pitchFamily="2" charset="-122"/>
              </a:rPr>
              <a:t>S/S :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solidFill>
                  <a:srgbClr val="FFFF66"/>
                </a:solidFill>
                <a:ea typeface="宋体" pitchFamily="2" charset="-122"/>
              </a:rPr>
              <a:t>       -  Paresis or paralysis of  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solidFill>
                  <a:srgbClr val="FFFF66"/>
                </a:solidFill>
                <a:ea typeface="宋体" pitchFamily="2" charset="-122"/>
              </a:rPr>
              <a:t>            extension of the elbow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solidFill>
                  <a:srgbClr val="FFFF66"/>
                </a:solidFill>
                <a:ea typeface="宋体" pitchFamily="2" charset="-122"/>
              </a:rPr>
              <a:t>        -  Paresis of supination of 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solidFill>
                  <a:srgbClr val="FFFF66"/>
                </a:solidFill>
                <a:ea typeface="宋体" pitchFamily="2" charset="-122"/>
              </a:rPr>
              <a:t>           forearm</a:t>
            </a:r>
            <a:r>
              <a:rPr kumimoji="1" lang="en-US" altLang="zh-CN" sz="2400" dirty="0">
                <a:ea typeface="宋体" pitchFamily="2" charset="-122"/>
              </a:rPr>
              <a:t> 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ea typeface="宋体" pitchFamily="2" charset="-122"/>
              </a:rPr>
              <a:t>        </a:t>
            </a:r>
            <a:r>
              <a:rPr kumimoji="1" lang="en-US" altLang="zh-CN" sz="2400" dirty="0">
                <a:solidFill>
                  <a:srgbClr val="FFFF66"/>
                </a:solidFill>
                <a:ea typeface="宋体" pitchFamily="2" charset="-122"/>
              </a:rPr>
              <a:t>-  Wrist drop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solidFill>
                  <a:srgbClr val="FFFF66"/>
                </a:solidFill>
                <a:ea typeface="宋体" pitchFamily="2" charset="-122"/>
              </a:rPr>
              <a:t>        -  Sensory loss over a narrow   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solidFill>
                  <a:srgbClr val="FFFF66"/>
                </a:solidFill>
                <a:ea typeface="宋体" pitchFamily="2" charset="-122"/>
              </a:rPr>
              <a:t>           strip on back of forearm and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solidFill>
                  <a:srgbClr val="FFFF66"/>
                </a:solidFill>
                <a:ea typeface="宋体" pitchFamily="2" charset="-122"/>
              </a:rPr>
              <a:t>           on the  lateral side of dorsum   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solidFill>
                  <a:srgbClr val="FFFF66"/>
                </a:solidFill>
                <a:ea typeface="宋体" pitchFamily="2" charset="-122"/>
              </a:rPr>
              <a:t>           of hand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solidFill>
                  <a:srgbClr val="FFFF66"/>
                </a:solidFill>
                <a:ea typeface="宋体" pitchFamily="2" charset="-122"/>
              </a:rPr>
              <a:t>        -  H</a:t>
            </a:r>
            <a:r>
              <a:rPr kumimoji="1" lang="en-US" sz="2400" dirty="0">
                <a:solidFill>
                  <a:srgbClr val="FFFF66"/>
                </a:solidFill>
              </a:rPr>
              <a:t>ypo or areflexia of triceps</a:t>
            </a: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66"/>
                </a:solidFill>
              </a:rPr>
              <a:t>           and brachioradialis jerk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3C4813-657F-4DED-8175-3E5BD351F653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036" name="Rectangle 4"/>
          <p:cNvSpPr>
            <a:spLocks noChangeArrowheads="1"/>
          </p:cNvSpPr>
          <p:nvPr/>
        </p:nvSpPr>
        <p:spPr bwMode="auto">
          <a:xfrm>
            <a:off x="-457200" y="304800"/>
            <a:ext cx="9144000" cy="2403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lang="en-US" b="1" dirty="0">
                <a:solidFill>
                  <a:schemeClr val="folHlink"/>
                </a:solidFill>
              </a:rPr>
              <a:t>                             </a:t>
            </a:r>
            <a:r>
              <a:rPr lang="en-US" b="1" dirty="0">
                <a:solidFill>
                  <a:srgbClr val="FFFF00"/>
                </a:solidFill>
              </a:rPr>
              <a:t>APPROACH</a:t>
            </a:r>
          </a:p>
          <a:p>
            <a:pPr marL="742950" indent="-285750"/>
            <a:endParaRPr lang="en-US" b="1" dirty="0">
              <a:solidFill>
                <a:srgbClr val="FFFF00"/>
              </a:solidFill>
            </a:endParaRPr>
          </a:p>
          <a:p>
            <a:pPr marL="742950" indent="-285750">
              <a:buFontTx/>
              <a:buChar char="•"/>
            </a:pPr>
            <a:r>
              <a:rPr lang="en-US" dirty="0">
                <a:solidFill>
                  <a:schemeClr val="folHlink"/>
                </a:solidFill>
              </a:rPr>
              <a:t>  </a:t>
            </a:r>
            <a:r>
              <a:rPr lang="en-US" sz="2800" dirty="0">
                <a:solidFill>
                  <a:srgbClr val="FFFF66"/>
                </a:solidFill>
              </a:rPr>
              <a:t>Fundamentally clinical :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</a:t>
            </a:r>
          </a:p>
        </p:txBody>
      </p:sp>
      <p:pic>
        <p:nvPicPr>
          <p:cNvPr id="1038" name="Picture 6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Diagram 36"/>
          <p:cNvGrpSpPr>
            <a:grpSpLocks/>
          </p:cNvGrpSpPr>
          <p:nvPr/>
        </p:nvGrpSpPr>
        <p:grpSpPr bwMode="auto">
          <a:xfrm>
            <a:off x="685800" y="2286000"/>
            <a:ext cx="4572000" cy="4572000"/>
            <a:chOff x="1440" y="720"/>
            <a:chExt cx="2880" cy="2880"/>
          </a:xfrm>
        </p:grpSpPr>
        <p:sp>
          <p:nvSpPr>
            <p:cNvPr id="1027" name="AutoShape 35"/>
            <p:cNvSpPr>
              <a:spLocks noChangeAspect="1" noChangeArrowheads="1" noTextEdit="1"/>
            </p:cNvSpPr>
            <p:nvPr/>
          </p:nvSpPr>
          <p:spPr bwMode="auto">
            <a:xfrm>
              <a:off x="1440" y="720"/>
              <a:ext cx="2880" cy="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_s1028"/>
            <p:cNvSpPr>
              <a:spLocks noChangeArrowheads="1" noTextEdit="1"/>
            </p:cNvSpPr>
            <p:nvPr/>
          </p:nvSpPr>
          <p:spPr bwMode="auto">
            <a:xfrm>
              <a:off x="2340" y="1209"/>
              <a:ext cx="1080" cy="1080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_s1029"/>
            <p:cNvSpPr>
              <a:spLocks noChangeArrowheads="1"/>
            </p:cNvSpPr>
            <p:nvPr/>
          </p:nvSpPr>
          <p:spPr bwMode="auto">
            <a:xfrm>
              <a:off x="2736" y="831"/>
              <a:ext cx="28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90000"/>
                <a:buFontTx/>
                <a:buNone/>
                <a:tabLst/>
              </a:pPr>
              <a:r>
                <a:rPr kumimoji="0" lang="en-US" sz="2400" b="0" i="0" u="none" strike="noStrike" cap="none" normalizeH="0" baseline="0">
                  <a:ln>
                    <a:noFill/>
                  </a:ln>
                  <a:solidFill>
                    <a:srgbClr val="FF0066"/>
                  </a:solidFill>
                  <a:effectLst/>
                  <a:latin typeface="Times New Roman" charset="0"/>
                  <a:ea typeface="ＭＳ Ｐゴシック" charset="0"/>
                  <a:cs typeface="Arial" charset="0"/>
                </a:rPr>
                <a:t>Through History</a:t>
              </a:r>
            </a:p>
          </p:txBody>
        </p:sp>
        <p:sp>
          <p:nvSpPr>
            <p:cNvPr id="1030" name="_s1030"/>
            <p:cNvSpPr>
              <a:spLocks noChangeArrowheads="1" noTextEdit="1"/>
            </p:cNvSpPr>
            <p:nvPr/>
          </p:nvSpPr>
          <p:spPr bwMode="auto">
            <a:xfrm>
              <a:off x="2695" y="1825"/>
              <a:ext cx="1080" cy="1080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_s1031"/>
            <p:cNvSpPr>
              <a:spLocks noChangeArrowheads="1"/>
            </p:cNvSpPr>
            <p:nvPr/>
          </p:nvSpPr>
          <p:spPr bwMode="auto">
            <a:xfrm>
              <a:off x="3797" y="2689"/>
              <a:ext cx="28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90000"/>
                <a:buFontTx/>
                <a:buNone/>
                <a:tabLst/>
              </a:pPr>
              <a:r>
                <a:rPr kumimoji="0" lang="en-US" sz="2400" b="0" i="0" u="none" strike="noStrike" cap="none" normalizeH="0" baseline="0">
                  <a:ln>
                    <a:noFill/>
                  </a:ln>
                  <a:solidFill>
                    <a:srgbClr val="00FF00"/>
                  </a:solidFill>
                  <a:effectLst/>
                  <a:latin typeface="Times New Roman" charset="0"/>
                  <a:ea typeface="ＭＳ Ｐゴシック" charset="0"/>
                  <a:cs typeface="Arial" charset="0"/>
                </a:rPr>
                <a:t>Investigations</a:t>
              </a:r>
            </a:p>
          </p:txBody>
        </p:sp>
        <p:sp>
          <p:nvSpPr>
            <p:cNvPr id="1032" name="_s1032"/>
            <p:cNvSpPr>
              <a:spLocks noChangeArrowheads="1" noTextEdit="1"/>
            </p:cNvSpPr>
            <p:nvPr/>
          </p:nvSpPr>
          <p:spPr bwMode="auto">
            <a:xfrm>
              <a:off x="1984" y="1824"/>
              <a:ext cx="1080" cy="1080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_s1033"/>
            <p:cNvSpPr>
              <a:spLocks noChangeArrowheads="1"/>
            </p:cNvSpPr>
            <p:nvPr/>
          </p:nvSpPr>
          <p:spPr bwMode="auto">
            <a:xfrm>
              <a:off x="1675" y="2689"/>
              <a:ext cx="28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90000"/>
                <a:buFontTx/>
                <a:buNone/>
                <a:tabLst/>
              </a:pPr>
              <a:r>
                <a:rPr kumimoji="0" lang="en-US" sz="2400" b="0" i="0" u="none" strike="noStrike" cap="none" normalizeH="0" baseline="0">
                  <a:ln>
                    <a:noFill/>
                  </a:ln>
                  <a:solidFill>
                    <a:schemeClr val="folHlink"/>
                  </a:solidFill>
                  <a:effectLst/>
                  <a:latin typeface="Times New Roman" charset="0"/>
                  <a:ea typeface="ＭＳ Ｐゴシック" charset="0"/>
                  <a:cs typeface="Arial" charset="0"/>
                </a:rPr>
                <a:t>Neurological Ex.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B88D97-C689-45BB-839E-67CE7D20DB3F}" type="slidenum">
              <a:rPr lang="en-US"/>
              <a:pPr/>
              <a:t>20</a:t>
            </a:fld>
            <a:endParaRPr lang="en-US" dirty="0"/>
          </a:p>
        </p:txBody>
      </p:sp>
      <p:pic>
        <p:nvPicPr>
          <p:cNvPr id="23557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0" y="0"/>
            <a:ext cx="7543800" cy="6089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kumimoji="1" lang="en-US" altLang="zh-CN" b="1" i="1" dirty="0">
                <a:solidFill>
                  <a:srgbClr val="CC0000"/>
                </a:solidFill>
                <a:ea typeface="宋体" pitchFamily="2" charset="-122"/>
              </a:rPr>
              <a:t>           </a:t>
            </a:r>
            <a:r>
              <a:rPr kumimoji="1" lang="en-US" altLang="zh-CN" b="1" i="1" dirty="0">
                <a:solidFill>
                  <a:srgbClr val="FF00FF"/>
                </a:solidFill>
                <a:ea typeface="宋体" pitchFamily="2" charset="-122"/>
              </a:rPr>
              <a:t>:Ulnar Nerve (C7,8,T1) injury :</a:t>
            </a:r>
          </a:p>
          <a:p>
            <a:pPr marL="742950" indent="-285750">
              <a:buFontTx/>
              <a:buNone/>
            </a:pPr>
            <a:endParaRPr kumimoji="1" lang="en-US" sz="2800" dirty="0">
              <a:solidFill>
                <a:srgbClr val="FF00FF"/>
              </a:solidFill>
            </a:endParaRPr>
          </a:p>
          <a:p>
            <a:pPr marL="742950" indent="-285750">
              <a:buSzTx/>
              <a:buFontTx/>
              <a:buChar char="•"/>
            </a:pPr>
            <a:r>
              <a:rPr kumimoji="1" lang="en-US" sz="2800" dirty="0">
                <a:solidFill>
                  <a:srgbClr val="FFFF66"/>
                </a:solidFill>
              </a:rPr>
              <a:t>M.C. site - </a:t>
            </a:r>
            <a:r>
              <a:rPr kumimoji="1" lang="en-US" sz="2400" dirty="0">
                <a:solidFill>
                  <a:srgbClr val="FFFF66"/>
                </a:solidFill>
              </a:rPr>
              <a:t>Medial epicondyle, or a little more     </a:t>
            </a:r>
          </a:p>
          <a:p>
            <a:pPr marL="742950" indent="-285750">
              <a:buSzTx/>
              <a:buFontTx/>
              <a:buNone/>
            </a:pPr>
            <a:r>
              <a:rPr kumimoji="1" lang="en-US" sz="2400" dirty="0">
                <a:solidFill>
                  <a:srgbClr val="FFFF66"/>
                </a:solidFill>
              </a:rPr>
              <a:t>                         distally where the nerve enters the </a:t>
            </a:r>
          </a:p>
          <a:p>
            <a:pPr marL="742950" indent="-285750">
              <a:buSzTx/>
              <a:buFontTx/>
              <a:buNone/>
            </a:pPr>
            <a:r>
              <a:rPr kumimoji="1" lang="en-US" sz="2400" dirty="0">
                <a:solidFill>
                  <a:srgbClr val="FFFF66"/>
                </a:solidFill>
              </a:rPr>
              <a:t>                         forearm b/w the two heads of flexor    </a:t>
            </a:r>
          </a:p>
          <a:p>
            <a:pPr marL="742950" indent="-285750">
              <a:buSzTx/>
              <a:buFontTx/>
              <a:buNone/>
            </a:pPr>
            <a:r>
              <a:rPr kumimoji="1" lang="en-US" sz="2400" dirty="0">
                <a:solidFill>
                  <a:srgbClr val="FFFF66"/>
                </a:solidFill>
              </a:rPr>
              <a:t>                         carpi ulnaris</a:t>
            </a:r>
          </a:p>
          <a:p>
            <a:pPr marL="742950" indent="-285750">
              <a:buFontTx/>
              <a:buNone/>
            </a:pPr>
            <a:endParaRPr kumimoji="1" lang="en-US" sz="2400" dirty="0">
              <a:solidFill>
                <a:srgbClr val="FFFF66"/>
              </a:solidFill>
            </a:endParaRPr>
          </a:p>
          <a:p>
            <a:pPr marL="742950" indent="-285750">
              <a:buSzTx/>
              <a:buFontTx/>
              <a:buChar char="•"/>
            </a:pPr>
            <a:r>
              <a:rPr kumimoji="1" lang="en-US" sz="2800" b="1" i="1" dirty="0">
                <a:solidFill>
                  <a:srgbClr val="FFFF66"/>
                </a:solidFill>
              </a:rPr>
              <a:t>Causes:</a:t>
            </a:r>
            <a:r>
              <a:rPr kumimoji="1" lang="en-US" sz="2800" dirty="0">
                <a:solidFill>
                  <a:srgbClr val="FFFF66"/>
                </a:solidFill>
              </a:rPr>
              <a:t>     </a:t>
            </a:r>
            <a:r>
              <a:rPr kumimoji="1" lang="en-US" sz="2400" dirty="0">
                <a:solidFill>
                  <a:srgbClr val="FFFF66"/>
                </a:solidFill>
              </a:rPr>
              <a:t>- # of medial condyle</a:t>
            </a: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66"/>
                </a:solidFill>
              </a:rPr>
              <a:t>                         - During anesthesia</a:t>
            </a:r>
          </a:p>
          <a:p>
            <a:pPr marL="742950" indent="-285750">
              <a:buFontTx/>
              <a:buNone/>
            </a:pPr>
            <a:r>
              <a:rPr kumimoji="1" lang="en-US" sz="2400" dirty="0"/>
              <a:t>                </a:t>
            </a:r>
          </a:p>
          <a:p>
            <a:pPr marL="742950" indent="-285750">
              <a:buFontTx/>
              <a:buChar char="•"/>
            </a:pPr>
            <a:r>
              <a:rPr lang="en-US" b="1" i="1" dirty="0">
                <a:solidFill>
                  <a:srgbClr val="FFFF66"/>
                </a:solidFill>
              </a:rPr>
              <a:t>S/S: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- Radial deviation of wrist on flexion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- Claw-hand deformity   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- Paresthesia and sensory loss on hand</a:t>
            </a:r>
            <a:endParaRPr kumimoji="1"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7C6431-4A1B-4715-9BB2-E5AE8E271681}" type="slidenum">
              <a:rPr lang="en-US"/>
              <a:pPr/>
              <a:t>21</a:t>
            </a:fld>
            <a:endParaRPr lang="en-US" dirty="0"/>
          </a:p>
        </p:txBody>
      </p:sp>
      <p:pic>
        <p:nvPicPr>
          <p:cNvPr id="24581" name="Picture 7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0" y="2286000"/>
            <a:ext cx="7315200" cy="24560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A- </a:t>
            </a:r>
            <a:r>
              <a:rPr lang="en-US" sz="2400" dirty="0" smtClean="0">
                <a:solidFill>
                  <a:srgbClr val="FFFF66"/>
                </a:solidFill>
              </a:rPr>
              <a:t>Egawa’s </a:t>
            </a:r>
            <a:r>
              <a:rPr lang="en-US" sz="2400" dirty="0">
                <a:solidFill>
                  <a:srgbClr val="FFFF66"/>
                </a:solidFill>
              </a:rPr>
              <a:t>Test – Dorsal Interossei</a:t>
            </a:r>
          </a:p>
          <a:p>
            <a:pPr marL="742950" indent="-285750"/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B- Card Test – Palmer interossei</a:t>
            </a:r>
          </a:p>
          <a:p>
            <a:pPr marL="742950" indent="-285750"/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C- Book Test  - Adductor pollicis 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(Froment,s sign)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409F07-CE39-429C-9B13-43296651B37A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762000" y="0"/>
            <a:ext cx="7454900" cy="62232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kumimoji="1" lang="en-US" altLang="zh-CN" b="1" i="1" dirty="0">
                <a:solidFill>
                  <a:srgbClr val="CC0000"/>
                </a:solidFill>
                <a:ea typeface="宋体" pitchFamily="2" charset="-122"/>
              </a:rPr>
              <a:t>       </a:t>
            </a:r>
            <a:r>
              <a:rPr kumimoji="1" lang="en-US" altLang="zh-CN" b="1" i="1" dirty="0">
                <a:solidFill>
                  <a:srgbClr val="FF00FF"/>
                </a:solidFill>
                <a:ea typeface="宋体" pitchFamily="2" charset="-122"/>
              </a:rPr>
              <a:t>:Median nerve (C5,6,7,8,T1) injury:</a:t>
            </a:r>
          </a:p>
          <a:p>
            <a:pPr marL="742950" indent="-285750">
              <a:buFontTx/>
              <a:buNone/>
            </a:pPr>
            <a:endParaRPr kumimoji="1" lang="en-US" sz="2400" b="1" dirty="0"/>
          </a:p>
          <a:p>
            <a:pPr marL="742950" indent="-285750">
              <a:buFontTx/>
              <a:buChar char="•"/>
            </a:pPr>
            <a:r>
              <a:rPr kumimoji="1" lang="en-US" sz="2400" b="1" dirty="0">
                <a:solidFill>
                  <a:srgbClr val="FFFF66"/>
                </a:solidFill>
              </a:rPr>
              <a:t>CAUSES -</a:t>
            </a: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66"/>
                </a:solidFill>
              </a:rPr>
              <a:t>      - Crutch compression</a:t>
            </a: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66"/>
                </a:solidFill>
              </a:rPr>
              <a:t>      - Sleep paralysis </a:t>
            </a: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66"/>
                </a:solidFill>
              </a:rPr>
              <a:t>      - Penetrating trauma</a:t>
            </a: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66"/>
                </a:solidFill>
              </a:rPr>
              <a:t>      - Shoulder dislocation </a:t>
            </a:r>
          </a:p>
          <a:p>
            <a:pPr marL="742950" indent="-285750">
              <a:buFontTx/>
              <a:buNone/>
            </a:pPr>
            <a:endParaRPr kumimoji="1"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Char char="•"/>
            </a:pPr>
            <a:r>
              <a:rPr kumimoji="1" lang="en-US" sz="2400" dirty="0">
                <a:solidFill>
                  <a:srgbClr val="FFFF66"/>
                </a:solidFill>
              </a:rPr>
              <a:t>S/S:</a:t>
            </a: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66"/>
                </a:solidFill>
              </a:rPr>
              <a:t>      - Atrophy of the thenar </a:t>
            </a: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66"/>
                </a:solidFill>
              </a:rPr>
              <a:t>        eminence </a:t>
            </a: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66"/>
                </a:solidFill>
              </a:rPr>
              <a:t>      - Simian or ape hand</a:t>
            </a: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66"/>
                </a:solidFill>
              </a:rPr>
              <a:t>        (d/t </a:t>
            </a:r>
            <a:r>
              <a:rPr kumimoji="1" lang="en-US" sz="2400" dirty="0" smtClean="0">
                <a:solidFill>
                  <a:srgbClr val="FFFF66"/>
                </a:solidFill>
              </a:rPr>
              <a:t>opponens </a:t>
            </a:r>
            <a:r>
              <a:rPr kumimoji="1" lang="en-US" sz="2400" dirty="0">
                <a:solidFill>
                  <a:srgbClr val="FFFF66"/>
                </a:solidFill>
              </a:rPr>
              <a:t>pollicis)</a:t>
            </a: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66"/>
                </a:solidFill>
              </a:rPr>
              <a:t>      - Benediction hand </a:t>
            </a: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66"/>
                </a:solidFill>
              </a:rPr>
              <a:t>  </a:t>
            </a:r>
          </a:p>
        </p:txBody>
      </p:sp>
      <p:pic>
        <p:nvPicPr>
          <p:cNvPr id="25606" name="Picture 7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AutoShape 9" descr="C2FF3"/>
          <p:cNvSpPr>
            <a:spLocks noChangeAspect="1" noChangeArrowheads="1"/>
          </p:cNvSpPr>
          <p:nvPr/>
        </p:nvSpPr>
        <p:spPr bwMode="auto">
          <a:xfrm>
            <a:off x="2190750" y="2052638"/>
            <a:ext cx="47625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5608" name="AutoShape 11" descr="C2FF3"/>
          <p:cNvSpPr>
            <a:spLocks noChangeAspect="1" noChangeArrowheads="1"/>
          </p:cNvSpPr>
          <p:nvPr/>
        </p:nvSpPr>
        <p:spPr bwMode="auto">
          <a:xfrm>
            <a:off x="2190750" y="2052638"/>
            <a:ext cx="47625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5609" name="AutoShape 13" descr="C2FF3"/>
          <p:cNvSpPr>
            <a:spLocks noChangeAspect="1" noChangeArrowheads="1"/>
          </p:cNvSpPr>
          <p:nvPr/>
        </p:nvSpPr>
        <p:spPr bwMode="auto">
          <a:xfrm>
            <a:off x="2190750" y="2052638"/>
            <a:ext cx="47625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22BC30-8F5F-4B59-AD74-3E184FE6B569}" type="slidenum">
              <a:rPr lang="en-US"/>
              <a:pPr/>
              <a:t>23</a:t>
            </a:fld>
            <a:endParaRPr lang="en-US" dirty="0"/>
          </a:p>
        </p:txBody>
      </p:sp>
      <p:pic>
        <p:nvPicPr>
          <p:cNvPr id="26629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381000" y="762000"/>
            <a:ext cx="6096000" cy="4838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00"/>
                </a:solidFill>
              </a:rPr>
              <a:t>- Paresis of forearm pronation</a:t>
            </a:r>
          </a:p>
          <a:p>
            <a:pPr marL="742950" indent="-285750">
              <a:buFontTx/>
              <a:buNone/>
            </a:pPr>
            <a:endParaRPr kumimoji="1" lang="en-US" sz="2400" dirty="0">
              <a:solidFill>
                <a:srgbClr val="FFFF00"/>
              </a:solidFill>
            </a:endParaRP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00"/>
                </a:solidFill>
              </a:rPr>
              <a:t>- Paresis of distal flexion of the thumb</a:t>
            </a:r>
          </a:p>
          <a:p>
            <a:pPr marL="742950" indent="-285750"/>
            <a:endParaRPr kumimoji="1" lang="en-US" sz="2400" dirty="0">
              <a:solidFill>
                <a:srgbClr val="FFFF00"/>
              </a:solidFill>
            </a:endParaRP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00"/>
                </a:solidFill>
              </a:rPr>
              <a:t>- Paresis of radial wrist flexion</a:t>
            </a:r>
          </a:p>
          <a:p>
            <a:pPr marL="742950" indent="-285750">
              <a:buFontTx/>
              <a:buNone/>
            </a:pPr>
            <a:endParaRPr kumimoji="1" lang="en-US" sz="2400" dirty="0">
              <a:solidFill>
                <a:srgbClr val="FFFF00"/>
              </a:solidFill>
            </a:endParaRP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00"/>
                </a:solidFill>
              </a:rPr>
              <a:t>- Impaired opposition of the thumb </a:t>
            </a:r>
          </a:p>
          <a:p>
            <a:pPr marL="742950" indent="-285750">
              <a:buFontTx/>
              <a:buNone/>
            </a:pPr>
            <a:endParaRPr kumimoji="1" lang="en-US" sz="2400" dirty="0">
              <a:solidFill>
                <a:srgbClr val="FFFF00"/>
              </a:solidFill>
            </a:endParaRP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00"/>
                </a:solidFill>
              </a:rPr>
              <a:t>- Paresis of flexion of the second and </a:t>
            </a: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00"/>
                </a:solidFill>
              </a:rPr>
              <a:t>   to a lesser extent, the third fingers</a:t>
            </a:r>
          </a:p>
          <a:p>
            <a:pPr marL="742950" indent="-285750">
              <a:buFontTx/>
              <a:buNone/>
            </a:pPr>
            <a:endParaRPr kumimoji="1" lang="en-US" sz="2400" dirty="0">
              <a:solidFill>
                <a:srgbClr val="FFFF00"/>
              </a:solidFill>
            </a:endParaRPr>
          </a:p>
          <a:p>
            <a:pPr marL="742950" indent="-285750">
              <a:buFontTx/>
              <a:buNone/>
            </a:pPr>
            <a:r>
              <a:rPr kumimoji="1" lang="en-US" sz="2400" b="1" dirty="0">
                <a:solidFill>
                  <a:srgbClr val="FF33CC"/>
                </a:solidFill>
              </a:rPr>
              <a:t>Pen Test</a:t>
            </a:r>
            <a:r>
              <a:rPr kumimoji="1" lang="en-US" sz="2400" dirty="0">
                <a:solidFill>
                  <a:srgbClr val="FFFF00"/>
                </a:solidFill>
              </a:rPr>
              <a:t> – For Abductor pollicis brevis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E0315A-D6A8-4B48-8DCC-67CFCD77105F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04813" y="0"/>
            <a:ext cx="8477250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>
              <a:buFontTx/>
              <a:buNone/>
            </a:pPr>
            <a:r>
              <a:rPr lang="en-US" b="1" u="sng" dirty="0">
                <a:solidFill>
                  <a:schemeClr val="folHlink"/>
                </a:solidFill>
              </a:rPr>
              <a:t>Peripheral Nerve Injuries of the Lower Limb</a:t>
            </a:r>
          </a:p>
        </p:txBody>
      </p:sp>
      <p:pic>
        <p:nvPicPr>
          <p:cNvPr id="28677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503238"/>
            <a:ext cx="9144000" cy="55399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 i="1" dirty="0"/>
              <a:t>               :Sciatic nerve (L4,5,S1,2,3) injury:</a:t>
            </a:r>
            <a:r>
              <a:rPr lang="en-US" i="1" dirty="0"/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 i="1" dirty="0"/>
              <a:t>         </a:t>
            </a:r>
            <a:r>
              <a:rPr lang="en-US" sz="2400" i="1" dirty="0"/>
              <a:t>Complete lesion - rare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sz="2400" b="1" dirty="0"/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Char char="•"/>
            </a:pPr>
            <a:r>
              <a:rPr lang="en-US" sz="2400" b="1" dirty="0"/>
              <a:t>  Causes: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/>
              <a:t>      - Fracture dislocation of the hip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/>
              <a:t>      - Apophyseal avulsion fracture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/>
              <a:t>      - Hip joint surgery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/>
              <a:t>      - IM injection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/>
              <a:t>      - Gunshot wounds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/>
              <a:t>      - Femur fracture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SzTx/>
              <a:buFontTx/>
              <a:buChar char="•"/>
            </a:pPr>
            <a:r>
              <a:rPr lang="en-US" sz="2400" dirty="0"/>
              <a:t>   </a:t>
            </a:r>
            <a:r>
              <a:rPr lang="en-US" sz="2400" b="1" dirty="0"/>
              <a:t>S/S: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/>
              <a:t>      - Flail foot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/>
              <a:t>      - Wasting of the hamstrings and all 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/>
              <a:t>        muscles below the knee 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AA341B-1B93-49BF-A8FE-0FE1E76B8434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629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/>
              <a:t>           </a:t>
            </a:r>
            <a:r>
              <a:rPr lang="en-US" sz="2400" dirty="0">
                <a:solidFill>
                  <a:srgbClr val="FFFF66"/>
                </a:solidFill>
              </a:rPr>
              <a:t>- Paresis or paralysis of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   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     Knee flexion (hamstrings)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     Foot eversion (peronei)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     Foot inversion (tibialis anterior)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     Foot dorsiflexion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        (tibialis anterior and ant. leg muscles)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     Foot plantar flexion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        (gastrocnemius and soleus)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     Toe dorsiflexion (ext. of the toes)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     Toe plantar flexion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400" dirty="0">
              <a:solidFill>
                <a:srgbClr val="FFFF66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- Decrease or absence of the Achilles reflex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- High step gait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- Peroneal division &gt; tibial division (75% of cases)</a:t>
            </a:r>
          </a:p>
        </p:txBody>
      </p:sp>
      <p:pic>
        <p:nvPicPr>
          <p:cNvPr id="29701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AutoShape 7" descr="C2FF12"/>
          <p:cNvSpPr>
            <a:spLocks noChangeAspect="1" noChangeArrowheads="1"/>
          </p:cNvSpPr>
          <p:nvPr/>
        </p:nvSpPr>
        <p:spPr bwMode="auto">
          <a:xfrm>
            <a:off x="168275" y="46038"/>
            <a:ext cx="38100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03" name="AutoShape 9" descr="C2FF12"/>
          <p:cNvSpPr>
            <a:spLocks noChangeAspect="1" noChangeArrowheads="1"/>
          </p:cNvSpPr>
          <p:nvPr/>
        </p:nvSpPr>
        <p:spPr bwMode="auto">
          <a:xfrm>
            <a:off x="2667000" y="638175"/>
            <a:ext cx="38100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7C7459-60AD-422A-91EE-E5CEE3AD71D6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228600"/>
            <a:ext cx="8632825" cy="4679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>
              <a:buFontTx/>
              <a:buNone/>
            </a:pPr>
            <a:r>
              <a:rPr kumimoji="1" lang="en-US" altLang="zh-CN" b="1" dirty="0">
                <a:solidFill>
                  <a:srgbClr val="FF0066"/>
                </a:solidFill>
                <a:ea typeface="宋体" pitchFamily="2" charset="-122"/>
              </a:rPr>
              <a:t>     </a:t>
            </a:r>
            <a:r>
              <a:rPr kumimoji="1" lang="en-US" altLang="zh-CN" b="1" dirty="0">
                <a:solidFill>
                  <a:srgbClr val="FF00FF"/>
                </a:solidFill>
                <a:ea typeface="宋体" pitchFamily="2" charset="-122"/>
              </a:rPr>
              <a:t>:</a:t>
            </a:r>
            <a:r>
              <a:rPr kumimoji="1" lang="en-US" altLang="zh-CN" b="1" i="1" dirty="0">
                <a:solidFill>
                  <a:srgbClr val="FF00FF"/>
                </a:solidFill>
                <a:ea typeface="宋体" pitchFamily="2" charset="-122"/>
              </a:rPr>
              <a:t>Common peroneal nerve (L4,5,S1,2) injury:</a:t>
            </a:r>
          </a:p>
          <a:p>
            <a:pPr marL="742950" indent="-285750">
              <a:buFontTx/>
              <a:buNone/>
            </a:pPr>
            <a:endParaRPr lang="en-US" i="1" dirty="0">
              <a:solidFill>
                <a:srgbClr val="FF00FF"/>
              </a:solidFill>
            </a:endParaRPr>
          </a:p>
          <a:p>
            <a:pPr marL="742950" indent="-285750">
              <a:buFontTx/>
              <a:buChar char="•"/>
            </a:pPr>
            <a:r>
              <a:rPr lang="en-US" sz="2400" b="1" i="1" dirty="0">
                <a:solidFill>
                  <a:srgbClr val="FFFF66"/>
                </a:solidFill>
              </a:rPr>
              <a:t>M. C. Site</a:t>
            </a:r>
            <a:r>
              <a:rPr lang="en-US" sz="2400" dirty="0">
                <a:solidFill>
                  <a:srgbClr val="FFFF66"/>
                </a:solidFill>
              </a:rPr>
              <a:t> - At the level of the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       fibular head </a:t>
            </a:r>
          </a:p>
          <a:p>
            <a:pPr marL="742950" indent="-285750">
              <a:buFontTx/>
              <a:buNone/>
            </a:pPr>
            <a:endParaRPr kumimoji="1" lang="en-US" sz="2400" b="1" dirty="0">
              <a:solidFill>
                <a:srgbClr val="FFFF66"/>
              </a:solidFill>
            </a:endParaRPr>
          </a:p>
          <a:p>
            <a:pPr marL="742950" indent="-285750">
              <a:buFontTx/>
              <a:buChar char="•"/>
            </a:pPr>
            <a:r>
              <a:rPr kumimoji="1" lang="en-US" sz="2400" b="1" i="1" dirty="0">
                <a:solidFill>
                  <a:srgbClr val="FFFF66"/>
                </a:solidFill>
              </a:rPr>
              <a:t>Causes:</a:t>
            </a:r>
          </a:p>
          <a:p>
            <a:pPr marL="742950" indent="-285750">
              <a:buFontTx/>
              <a:buNone/>
            </a:pPr>
            <a:r>
              <a:rPr kumimoji="1" lang="en-US" sz="2400" b="1" dirty="0">
                <a:solidFill>
                  <a:srgbClr val="FFFF66"/>
                </a:solidFill>
              </a:rPr>
              <a:t>      </a:t>
            </a:r>
            <a:r>
              <a:rPr kumimoji="1" lang="en-US" sz="2400" dirty="0">
                <a:solidFill>
                  <a:srgbClr val="FFFF66"/>
                </a:solidFill>
              </a:rPr>
              <a:t>- Trauma</a:t>
            </a: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66"/>
                </a:solidFill>
              </a:rPr>
              <a:t>      - During anaesthesia or coma </a:t>
            </a: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66"/>
                </a:solidFill>
              </a:rPr>
              <a:t>      - Over tight or ill-fitting plaster</a:t>
            </a: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66"/>
                </a:solidFill>
              </a:rPr>
              <a:t>        casts applied for leg fractures</a:t>
            </a:r>
          </a:p>
          <a:p>
            <a:pPr marL="742950" indent="-285750">
              <a:buFontTx/>
              <a:buNone/>
            </a:pPr>
            <a:endParaRPr kumimoji="1" lang="en-US" sz="2400" dirty="0">
              <a:solidFill>
                <a:srgbClr val="FFFF66"/>
              </a:solidFill>
            </a:endParaRPr>
          </a:p>
        </p:txBody>
      </p:sp>
      <p:pic>
        <p:nvPicPr>
          <p:cNvPr id="30726" name="Picture 7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25D388-354B-43FB-BBCD-2A742F7A2312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914400"/>
            <a:ext cx="4114800" cy="3633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Char char="•"/>
            </a:pPr>
            <a:r>
              <a:rPr kumimoji="1" lang="en-US" sz="2400" b="1" dirty="0">
                <a:solidFill>
                  <a:srgbClr val="FFFF66"/>
                </a:solidFill>
              </a:rPr>
              <a:t>S/S:</a:t>
            </a: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66"/>
                </a:solidFill>
              </a:rPr>
              <a:t>      - Foot drop</a:t>
            </a: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66"/>
                </a:solidFill>
              </a:rPr>
              <a:t>     </a:t>
            </a: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66"/>
                </a:solidFill>
              </a:rPr>
              <a:t>      - Variable sensory   </a:t>
            </a: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66"/>
                </a:solidFill>
              </a:rPr>
              <a:t>        disturbance affects the   </a:t>
            </a: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66"/>
                </a:solidFill>
              </a:rPr>
              <a:t>        entire dorsum of the   </a:t>
            </a: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66"/>
                </a:solidFill>
              </a:rPr>
              <a:t>        foot and toes and the </a:t>
            </a: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66"/>
                </a:solidFill>
              </a:rPr>
              <a:t>        lateral distal portion of    </a:t>
            </a:r>
          </a:p>
          <a:p>
            <a:pPr marL="742950" indent="-285750">
              <a:buFontTx/>
              <a:buNone/>
            </a:pPr>
            <a:r>
              <a:rPr kumimoji="1" lang="en-US" sz="2400" dirty="0">
                <a:solidFill>
                  <a:srgbClr val="FFFF66"/>
                </a:solidFill>
              </a:rPr>
              <a:t>        the lower leg </a:t>
            </a:r>
          </a:p>
        </p:txBody>
      </p:sp>
      <p:pic>
        <p:nvPicPr>
          <p:cNvPr id="31752" name="Picture 8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E1C1BD-76E7-4FA6-A6D9-598B447F82BB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914400" y="0"/>
            <a:ext cx="6316663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>
              <a:buFontTx/>
              <a:buNone/>
            </a:pPr>
            <a:r>
              <a:rPr kumimoji="1" lang="en-US" altLang="zh-CN" b="1" i="1" dirty="0">
                <a:solidFill>
                  <a:srgbClr val="FF00FF"/>
                </a:solidFill>
                <a:ea typeface="宋体" pitchFamily="2" charset="-122"/>
              </a:rPr>
              <a:t>:Tibial nerve (L4,5,S1,2,3) injury:</a:t>
            </a:r>
            <a:endParaRPr kumimoji="1" lang="en-US" b="1" i="1" dirty="0">
              <a:solidFill>
                <a:srgbClr val="FF00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564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Char char="•"/>
            </a:pPr>
            <a:r>
              <a:rPr kumimoji="1" lang="en-US" altLang="zh-CN" sz="2400" b="1" dirty="0">
                <a:solidFill>
                  <a:schemeClr val="folHlink"/>
                </a:solidFill>
                <a:ea typeface="宋体" pitchFamily="2" charset="-122"/>
              </a:rPr>
              <a:t>Causes: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solidFill>
                  <a:schemeClr val="folHlink"/>
                </a:solidFill>
                <a:ea typeface="宋体" pitchFamily="2" charset="-122"/>
              </a:rPr>
              <a:t>       - Trauma - Dislocation of the knee </a:t>
            </a:r>
          </a:p>
          <a:p>
            <a:pPr marL="742950" indent="-285750"/>
            <a:endParaRPr kumimoji="1" lang="en-US" altLang="zh-CN" sz="2400" dirty="0">
              <a:solidFill>
                <a:schemeClr val="folHlink"/>
              </a:solidFill>
              <a:ea typeface="宋体" pitchFamily="2" charset="-122"/>
            </a:endParaRPr>
          </a:p>
          <a:p>
            <a:pPr marL="742950" indent="-285750">
              <a:buFontTx/>
              <a:buChar char="•"/>
            </a:pPr>
            <a:r>
              <a:rPr kumimoji="1" lang="en-US" altLang="zh-CN" sz="2400" b="1" dirty="0">
                <a:solidFill>
                  <a:schemeClr val="folHlink"/>
                </a:solidFill>
                <a:ea typeface="宋体" pitchFamily="2" charset="-122"/>
              </a:rPr>
              <a:t>S/S: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solidFill>
                  <a:schemeClr val="folHlink"/>
                </a:solidFill>
                <a:ea typeface="宋体" pitchFamily="2" charset="-122"/>
              </a:rPr>
              <a:t>    - Variable paralysis of plantar flexion of the    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solidFill>
                  <a:schemeClr val="folHlink"/>
                </a:solidFill>
                <a:ea typeface="宋体" pitchFamily="2" charset="-122"/>
              </a:rPr>
              <a:t>       foot and toes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solidFill>
                  <a:schemeClr val="folHlink"/>
                </a:solidFill>
                <a:ea typeface="宋体" pitchFamily="2" charset="-122"/>
              </a:rPr>
              <a:t>    - Numbness of the heel and part of the sole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solidFill>
                  <a:schemeClr val="folHlink"/>
                </a:solidFill>
                <a:ea typeface="宋体" pitchFamily="2" charset="-122"/>
              </a:rPr>
              <a:t>    - Lateral side of the foot and posterior aspect 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solidFill>
                  <a:schemeClr val="folHlink"/>
                </a:solidFill>
                <a:ea typeface="宋体" pitchFamily="2" charset="-122"/>
              </a:rPr>
              <a:t>       of the leg </a:t>
            </a:r>
          </a:p>
          <a:p>
            <a:pPr marL="742950" indent="-285750"/>
            <a:endParaRPr kumimoji="1" lang="en-US" altLang="zh-CN" sz="2400" dirty="0">
              <a:solidFill>
                <a:schemeClr val="folHlink"/>
              </a:solidFill>
              <a:ea typeface="宋体" pitchFamily="2" charset="-122"/>
            </a:endParaRP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solidFill>
                  <a:schemeClr val="folHlink"/>
                </a:solidFill>
                <a:ea typeface="宋体" pitchFamily="2" charset="-122"/>
              </a:rPr>
              <a:t>    </a:t>
            </a:r>
          </a:p>
          <a:p>
            <a:pPr marL="742950" indent="-285750">
              <a:buFontTx/>
              <a:buChar char="•"/>
            </a:pPr>
            <a:r>
              <a:rPr kumimoji="1" lang="en-US" altLang="zh-CN" sz="2400" dirty="0">
                <a:solidFill>
                  <a:schemeClr val="folHlink"/>
                </a:solidFill>
                <a:ea typeface="宋体" pitchFamily="2" charset="-122"/>
              </a:rPr>
              <a:t> Nerve may also be compressed in the fascial 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solidFill>
                  <a:schemeClr val="folHlink"/>
                </a:solidFill>
                <a:ea typeface="宋体" pitchFamily="2" charset="-122"/>
              </a:rPr>
              <a:t>     tunnel behind the medial malleolus and this can lead to weakness   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solidFill>
                  <a:schemeClr val="folHlink"/>
                </a:solidFill>
                <a:ea typeface="宋体" pitchFamily="2" charset="-122"/>
              </a:rPr>
              <a:t>     of the intrinsic muscles of the foot</a:t>
            </a:r>
          </a:p>
        </p:txBody>
      </p:sp>
      <p:pic>
        <p:nvPicPr>
          <p:cNvPr id="32775" name="Picture 7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6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0" y="0"/>
            <a:ext cx="9144000" cy="21852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kumimoji="1" lang="en-US" altLang="zh-CN" b="1" i="1" dirty="0">
                <a:ea typeface="宋体" pitchFamily="2" charset="-122"/>
              </a:rPr>
              <a:t>            :Femoral nerve (L2,3,4) injury:</a:t>
            </a:r>
          </a:p>
          <a:p>
            <a:pPr marL="742950" indent="-285750">
              <a:buFontTx/>
              <a:buNone/>
            </a:pPr>
            <a:endParaRPr kumimoji="1" lang="en-US" altLang="zh-CN" b="1" i="1" dirty="0">
              <a:ea typeface="宋体" pitchFamily="2" charset="-122"/>
            </a:endParaRPr>
          </a:p>
          <a:p>
            <a:pPr marL="742950" indent="-285750">
              <a:buFontTx/>
              <a:buChar char="•"/>
            </a:pPr>
            <a:r>
              <a:rPr kumimoji="1" lang="en-US" altLang="zh-CN" sz="2400" b="1" dirty="0">
                <a:ea typeface="宋体" pitchFamily="2" charset="-122"/>
              </a:rPr>
              <a:t>Causes:</a:t>
            </a:r>
          </a:p>
          <a:p>
            <a:pPr marL="742950" indent="-285750">
              <a:buFontTx/>
              <a:buNone/>
            </a:pPr>
            <a:r>
              <a:rPr kumimoji="1" lang="en-US" altLang="zh-CN" sz="2800" b="1" dirty="0">
                <a:ea typeface="宋体" pitchFamily="2" charset="-122"/>
              </a:rPr>
              <a:t>      </a:t>
            </a:r>
            <a:r>
              <a:rPr kumimoji="1" lang="en-US" altLang="zh-CN" sz="2400" dirty="0">
                <a:ea typeface="宋体" pitchFamily="2" charset="-122"/>
              </a:rPr>
              <a:t>- Iatrogenic</a:t>
            </a:r>
          </a:p>
          <a:p>
            <a:pPr marL="742950" indent="-285750">
              <a:buFontTx/>
              <a:buNone/>
            </a:pPr>
            <a:r>
              <a:rPr kumimoji="1" lang="en-US" altLang="zh-CN" sz="2400" dirty="0">
                <a:ea typeface="宋体" pitchFamily="2" charset="-122"/>
              </a:rPr>
              <a:t>       - Penetrating gunshot and stab wounds </a:t>
            </a:r>
          </a:p>
          <a:p>
            <a:pPr marL="742950" indent="-285750">
              <a:buFontTx/>
              <a:buNone/>
            </a:pPr>
            <a:r>
              <a:rPr kumimoji="1" lang="en-US" sz="2400" dirty="0"/>
              <a:t>       - Pelvic fractures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2236F-3E8D-48BC-A7E6-572DA135D11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1DFC8E-EB83-4FAA-B9A4-FFB0F120BF26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62000" y="152400"/>
            <a:ext cx="9144000" cy="6500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SzTx/>
              <a:buFontTx/>
              <a:buChar char="•"/>
            </a:pPr>
            <a:r>
              <a:rPr lang="en-US" sz="2800" b="1" i="1" dirty="0">
                <a:solidFill>
                  <a:srgbClr val="FFFF00"/>
                </a:solidFill>
              </a:rPr>
              <a:t>Questions to be answered –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- Mechanism of injury ?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- Severity ?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- Focal Vs diffuse injury ?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- Nerve element lacerated or in continuity ?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- Complete or incomplete injury ?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- Static, improving or deteriorating ?</a:t>
            </a:r>
          </a:p>
          <a:p>
            <a:pPr marL="742950" indent="-285750">
              <a:buFontTx/>
              <a:buNone/>
            </a:pP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/>
                </a:solidFill>
              </a:rPr>
              <a:t>Worsening may be d/t</a:t>
            </a:r>
            <a:r>
              <a:rPr lang="en-US" sz="2400" i="1" dirty="0">
                <a:solidFill>
                  <a:schemeClr val="accent1"/>
                </a:solidFill>
              </a:rPr>
              <a:t> – Hematoma, Compartment syndrome</a:t>
            </a:r>
          </a:p>
          <a:p>
            <a:pPr marL="742950" indent="-285750">
              <a:buFontTx/>
              <a:buNone/>
            </a:pPr>
            <a:r>
              <a:rPr lang="en-US" sz="2400" i="1" dirty="0">
                <a:solidFill>
                  <a:schemeClr val="accent1"/>
                </a:solidFill>
              </a:rPr>
              <a:t>                                           or pseudoaneurysm</a:t>
            </a:r>
          </a:p>
        </p:txBody>
      </p:sp>
      <p:pic>
        <p:nvPicPr>
          <p:cNvPr id="6149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6345E9-4CD6-48C3-8B8F-D29D59C7F891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0" y="887413"/>
            <a:ext cx="5867400" cy="566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n-US" sz="2400" dirty="0"/>
              <a:t> </a:t>
            </a:r>
            <a:r>
              <a:rPr lang="en-US" sz="2800" b="1" i="1" dirty="0">
                <a:solidFill>
                  <a:srgbClr val="FFFF66"/>
                </a:solidFill>
              </a:rPr>
              <a:t>S/S: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- Weakness / Atrophy of the muscles of 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the ant. part of the thigh causing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weakness of hip flexion 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(iliacus, psoas, and rectus femoris) 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- Inability to extend the leg 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(quadriceps femoris). 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- Impaired lateral thigh rotation 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(Sartorius)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- Sensory loss, paresthesias on the 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anteromedial thigh and inner leg 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as far as the ankle.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- Patellar reflex depressed or absent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400" dirty="0">
              <a:solidFill>
                <a:srgbClr val="FFFF66"/>
              </a:solidFill>
            </a:endParaRPr>
          </a:p>
        </p:txBody>
      </p:sp>
      <p:pic>
        <p:nvPicPr>
          <p:cNvPr id="34822" name="Picture 7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A9AABF-34DB-44F6-A189-BB0439276496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3306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lang="en-US" b="1" i="1" dirty="0">
                <a:solidFill>
                  <a:srgbClr val="FFFF00"/>
                </a:solidFill>
              </a:rPr>
              <a:t>         </a:t>
            </a:r>
            <a:r>
              <a:rPr lang="en-US" sz="3600" b="1" i="1" dirty="0">
                <a:solidFill>
                  <a:srgbClr val="FF9966"/>
                </a:solidFill>
              </a:rPr>
              <a:t>:</a:t>
            </a:r>
            <a:r>
              <a:rPr lang="en-US" sz="3600" b="1" i="1" u="sng" dirty="0">
                <a:solidFill>
                  <a:srgbClr val="FF9966"/>
                </a:solidFill>
              </a:rPr>
              <a:t>Some Special Nerve Injuries</a:t>
            </a:r>
            <a:r>
              <a:rPr lang="en-US" sz="3600" b="1" i="1" dirty="0">
                <a:solidFill>
                  <a:srgbClr val="FF9966"/>
                </a:solidFill>
              </a:rPr>
              <a:t> :</a:t>
            </a:r>
          </a:p>
          <a:p>
            <a:pPr marL="742950" indent="-285750">
              <a:buFontTx/>
              <a:buNone/>
            </a:pPr>
            <a:endParaRPr lang="en-US" sz="2800" b="1" dirty="0">
              <a:solidFill>
                <a:schemeClr val="folHlink"/>
              </a:solidFill>
            </a:endParaRPr>
          </a:p>
          <a:p>
            <a:pPr marL="742950" indent="-285750">
              <a:buFontTx/>
              <a:buNone/>
            </a:pPr>
            <a:r>
              <a:rPr lang="en-US" sz="2800" b="1" dirty="0">
                <a:solidFill>
                  <a:schemeClr val="folHlink"/>
                </a:solidFill>
              </a:rPr>
              <a:t>A – Brachial Plexus injury in adults :</a:t>
            </a:r>
            <a:r>
              <a:rPr lang="en-US" b="1" dirty="0">
                <a:solidFill>
                  <a:schemeClr val="folHlink"/>
                </a:solidFill>
              </a:rPr>
              <a:t> </a:t>
            </a:r>
          </a:p>
          <a:p>
            <a:pPr marL="742950" indent="-285750">
              <a:buFontTx/>
              <a:buChar char="•"/>
            </a:pPr>
            <a:r>
              <a:rPr lang="en-US" sz="2800" dirty="0"/>
              <a:t> </a:t>
            </a:r>
            <a:r>
              <a:rPr lang="en-US" sz="2400" dirty="0">
                <a:solidFill>
                  <a:srgbClr val="FFFF66"/>
                </a:solidFill>
              </a:rPr>
              <a:t>Incidence : 10% of  PNS injuries </a:t>
            </a: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  Ages 15 -30 yr, </a:t>
            </a: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  Males</a:t>
            </a: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  Usually closed</a:t>
            </a:r>
          </a:p>
          <a:p>
            <a:pPr marL="742950" indent="-285750">
              <a:buFontTx/>
              <a:buNone/>
            </a:pP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  Stretch / traction </a:t>
            </a:r>
            <a:r>
              <a:rPr lang="en-US" sz="2400" dirty="0" smtClean="0">
                <a:solidFill>
                  <a:srgbClr val="FFFF66"/>
                </a:solidFill>
              </a:rPr>
              <a:t>– </a:t>
            </a:r>
            <a:r>
              <a:rPr lang="en-US" sz="2400" dirty="0">
                <a:solidFill>
                  <a:srgbClr val="FFFF66"/>
                </a:solidFill>
              </a:rPr>
              <a:t>most </a:t>
            </a:r>
            <a:r>
              <a:rPr lang="en-US" sz="2400" dirty="0" smtClean="0">
                <a:solidFill>
                  <a:srgbClr val="FFFF66"/>
                </a:solidFill>
              </a:rPr>
              <a:t>common (</a:t>
            </a:r>
            <a:r>
              <a:rPr lang="en-US" sz="2400" dirty="0">
                <a:solidFill>
                  <a:srgbClr val="FFFF66"/>
                </a:solidFill>
              </a:rPr>
              <a:t>90%)</a:t>
            </a: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  Pre ganglionic or Post </a:t>
            </a:r>
            <a:r>
              <a:rPr lang="en-US" sz="2400" dirty="0" smtClean="0">
                <a:solidFill>
                  <a:srgbClr val="FFFF66"/>
                </a:solidFill>
              </a:rPr>
              <a:t>ganglionic     </a:t>
            </a: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Char char="•"/>
            </a:pP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Char char="•"/>
            </a:pPr>
            <a:endParaRPr lang="en-US" sz="2400" dirty="0">
              <a:solidFill>
                <a:srgbClr val="FFFF66"/>
              </a:solidFill>
            </a:endParaRPr>
          </a:p>
        </p:txBody>
      </p:sp>
      <p:pic>
        <p:nvPicPr>
          <p:cNvPr id="35845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6E5DAB-7C17-4FC0-B5F0-859E4315BBEF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5299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buFontTx/>
              <a:buNone/>
              <a:defRPr/>
            </a:pP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en-US" sz="2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Law of Seven Seventies (Narakas)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lvl="1">
              <a:buClr>
                <a:srgbClr val="FF0000"/>
              </a:buClr>
              <a:buSzTx/>
              <a:buFontTx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70% traumatic lesions due to RTA</a:t>
            </a:r>
          </a:p>
          <a:p>
            <a:pPr lvl="1">
              <a:buClr>
                <a:srgbClr val="FF0000"/>
              </a:buClr>
              <a:buSzTx/>
              <a:buFontTx/>
              <a:buChar char="•"/>
              <a:defRPr/>
            </a:pPr>
            <a:r>
              <a:rPr 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70% traffic accidents involve a cycle or motorcycle</a:t>
            </a:r>
          </a:p>
          <a:p>
            <a:pPr lvl="1">
              <a:buClr>
                <a:srgbClr val="FF0000"/>
              </a:buClr>
              <a:buSzTx/>
              <a:buFontTx/>
              <a:buChar char="•"/>
              <a:defRPr/>
            </a:pPr>
            <a:r>
              <a:rPr 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70% of these pts have multiple injuries</a:t>
            </a:r>
          </a:p>
          <a:p>
            <a:pPr lvl="1">
              <a:buClr>
                <a:srgbClr val="FF0000"/>
              </a:buClr>
              <a:buSzTx/>
              <a:buFontTx/>
              <a:buChar char="•"/>
              <a:defRPr/>
            </a:pPr>
            <a:r>
              <a:rPr 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70% </a:t>
            </a:r>
            <a:r>
              <a:rPr lang="en-US" sz="24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supraclavicular </a:t>
            </a:r>
            <a:r>
              <a:rPr 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injuries</a:t>
            </a:r>
          </a:p>
          <a:p>
            <a:pPr lvl="1">
              <a:buClr>
                <a:srgbClr val="FF0000"/>
              </a:buClr>
              <a:buSzTx/>
              <a:buFontTx/>
              <a:buChar char="•"/>
              <a:defRPr/>
            </a:pPr>
            <a:r>
              <a:rPr 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70% of pts w/ supraclavicular lesions will have one or several  </a:t>
            </a:r>
          </a:p>
          <a:p>
            <a:pPr lvl="1">
              <a:buClr>
                <a:srgbClr val="FF0000"/>
              </a:buClr>
              <a:buSzTx/>
              <a:buFontTx/>
              <a:buNone/>
              <a:defRPr/>
            </a:pPr>
            <a:r>
              <a:rPr 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roots avulsed from the spinal cord</a:t>
            </a:r>
          </a:p>
          <a:p>
            <a:pPr lvl="1">
              <a:buClr>
                <a:srgbClr val="FF0000"/>
              </a:buClr>
              <a:buSzTx/>
              <a:buFontTx/>
              <a:buChar char="•"/>
              <a:defRPr/>
            </a:pPr>
            <a:r>
              <a:rPr 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70% of pts w/ root avulsions will have lower roots C7, C8, or T1 </a:t>
            </a:r>
          </a:p>
          <a:p>
            <a:pPr lvl="1">
              <a:buClr>
                <a:srgbClr val="FF0000"/>
              </a:buClr>
              <a:buSzTx/>
              <a:buFontTx/>
              <a:buNone/>
              <a:defRPr/>
            </a:pPr>
            <a:r>
              <a:rPr 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avulsed</a:t>
            </a:r>
          </a:p>
          <a:p>
            <a:pPr lvl="1">
              <a:buClr>
                <a:srgbClr val="FF0000"/>
              </a:buClr>
              <a:buSzTx/>
              <a:buFontTx/>
              <a:buChar char="•"/>
              <a:defRPr/>
            </a:pPr>
            <a:r>
              <a:rPr 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70% of pts w/ lower root avulsion will have persistent pain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Clr>
                <a:srgbClr val="FF0000"/>
              </a:buClr>
              <a:buSzTx/>
              <a:buFontTx/>
              <a:buChar char="•"/>
              <a:defRPr/>
            </a:pPr>
            <a:endParaRPr lang="en-US" sz="24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6869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0BA086-AFB9-4CB4-9E44-9AFE09129092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6300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              </a:t>
            </a:r>
            <a:r>
              <a:rPr lang="en-US" sz="2800" b="1" u="sng" dirty="0">
                <a:solidFill>
                  <a:srgbClr val="FFFF00"/>
                </a:solidFill>
              </a:rPr>
              <a:t>Pre ganglionic  Vs Post ganglionic</a:t>
            </a:r>
          </a:p>
          <a:p>
            <a:pPr marL="742950" indent="-285750">
              <a:buFontTx/>
              <a:buNone/>
            </a:pPr>
            <a:r>
              <a:rPr lang="en-US" sz="2800" b="1" u="sng" dirty="0"/>
              <a:t>     </a:t>
            </a:r>
          </a:p>
          <a:p>
            <a:pPr marL="742950" indent="-285750">
              <a:buFontTx/>
              <a:buChar char="•"/>
            </a:pPr>
            <a:r>
              <a:rPr lang="en-US" dirty="0"/>
              <a:t>    </a:t>
            </a:r>
            <a:r>
              <a:rPr lang="en-US" sz="2400" dirty="0">
                <a:solidFill>
                  <a:srgbClr val="FFFF66"/>
                </a:solidFill>
              </a:rPr>
              <a:t>Neuropathic pain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</a:t>
            </a: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     Horners syndrome</a:t>
            </a:r>
          </a:p>
          <a:p>
            <a:pPr marL="742950" indent="-285750">
              <a:buFontTx/>
              <a:buChar char="•"/>
            </a:pP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     Winging of scapula ( C6 )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</a:t>
            </a: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      Inability to move scapula medially ( C5 )</a:t>
            </a:r>
          </a:p>
          <a:p>
            <a:pPr marL="742950" indent="-285750">
              <a:buFontTx/>
              <a:buChar char="•"/>
            </a:pP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      Involvement of phrenic nerve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</a:t>
            </a: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      Loss of sensation above clavicle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</a:t>
            </a: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     Fractures of C7 transverse process ,first rib </a:t>
            </a:r>
          </a:p>
        </p:txBody>
      </p:sp>
      <p:pic>
        <p:nvPicPr>
          <p:cNvPr id="37893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B4E8B9-C894-4C46-832F-82EE8FEEEF20}" type="slidenum">
              <a:rPr lang="en-US"/>
              <a:pPr/>
              <a:t>34</a:t>
            </a:fld>
            <a:endParaRPr lang="en-US" dirty="0"/>
          </a:p>
        </p:txBody>
      </p:sp>
      <p:pic>
        <p:nvPicPr>
          <p:cNvPr id="38916" name="Content Placeholder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-6350"/>
            <a:ext cx="79803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AIIMS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630237" y="3359150"/>
          <a:ext cx="662940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6666D1-3E93-4807-A0FA-BAAED4D71223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-304800" y="0"/>
            <a:ext cx="9144000" cy="6286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457200">
              <a:buFontTx/>
              <a:buNone/>
            </a:pPr>
            <a:r>
              <a:rPr lang="en-US" b="1" dirty="0">
                <a:solidFill>
                  <a:srgbClr val="FFFF00"/>
                </a:solidFill>
              </a:rPr>
              <a:t>               </a:t>
            </a:r>
            <a:r>
              <a:rPr lang="en-US" sz="2800" b="1" dirty="0">
                <a:solidFill>
                  <a:srgbClr val="FFFF00"/>
                </a:solidFill>
              </a:rPr>
              <a:t>B - Obstetric Brachial Plexus injury:</a:t>
            </a:r>
            <a:r>
              <a:rPr lang="en-US" dirty="0"/>
              <a:t> </a:t>
            </a:r>
          </a:p>
          <a:p>
            <a:pPr marL="914400" indent="-457200">
              <a:buFontTx/>
              <a:buNone/>
            </a:pPr>
            <a:r>
              <a:rPr lang="en-US" dirty="0"/>
              <a:t>    </a:t>
            </a:r>
          </a:p>
          <a:p>
            <a:pPr marL="914400" indent="-457200">
              <a:buFontTx/>
              <a:buChar char="•"/>
            </a:pPr>
            <a:r>
              <a:rPr lang="en-US" sz="2400" dirty="0"/>
              <a:t>More common in :</a:t>
            </a:r>
          </a:p>
          <a:p>
            <a:pPr marL="914400" indent="-457200">
              <a:buFontTx/>
              <a:buNone/>
            </a:pPr>
            <a:endParaRPr lang="en-US" sz="2400" dirty="0"/>
          </a:p>
          <a:p>
            <a:pPr marL="914400" indent="-457200">
              <a:buFontTx/>
              <a:buNone/>
            </a:pPr>
            <a:r>
              <a:rPr lang="en-US" sz="2400" dirty="0"/>
              <a:t>1- Macrosomic infants -</a:t>
            </a:r>
          </a:p>
          <a:p>
            <a:pPr marL="914400" indent="-457200">
              <a:buFontTx/>
              <a:buNone/>
            </a:pPr>
            <a:endParaRPr lang="en-US" sz="2400" dirty="0"/>
          </a:p>
          <a:p>
            <a:pPr marL="914400" indent="-457200">
              <a:buFontTx/>
              <a:buNone/>
            </a:pPr>
            <a:r>
              <a:rPr lang="en-US" sz="2400" dirty="0"/>
              <a:t>2- When the arms are </a:t>
            </a:r>
          </a:p>
          <a:p>
            <a:pPr marL="914400" indent="-457200">
              <a:buFontTx/>
              <a:buNone/>
            </a:pPr>
            <a:r>
              <a:rPr lang="en-US" sz="2400" dirty="0"/>
              <a:t>    extended over the head in </a:t>
            </a:r>
          </a:p>
          <a:p>
            <a:pPr marL="914400" indent="-457200">
              <a:buFontTx/>
              <a:buNone/>
            </a:pPr>
            <a:r>
              <a:rPr lang="en-US" sz="2400" dirty="0"/>
              <a:t>    a breech presentation      </a:t>
            </a:r>
          </a:p>
          <a:p>
            <a:pPr marL="914400" indent="-457200">
              <a:buFontTx/>
              <a:buNone/>
            </a:pPr>
            <a:endParaRPr lang="en-US" sz="2400" dirty="0"/>
          </a:p>
          <a:p>
            <a:pPr marL="914400" indent="-457200">
              <a:buFontTx/>
              <a:buNone/>
            </a:pPr>
            <a:r>
              <a:rPr lang="en-US" sz="2400" dirty="0"/>
              <a:t>3- When excessive traction </a:t>
            </a:r>
          </a:p>
          <a:p>
            <a:pPr marL="914400" indent="-457200">
              <a:buFontTx/>
              <a:buNone/>
            </a:pPr>
            <a:r>
              <a:rPr lang="en-US" sz="2400" dirty="0"/>
              <a:t>    is placed on the  shoulders</a:t>
            </a:r>
          </a:p>
          <a:p>
            <a:pPr marL="914400" indent="-457200">
              <a:buFontTx/>
              <a:buNone/>
            </a:pPr>
            <a:endParaRPr lang="en-US" sz="2400" dirty="0">
              <a:solidFill>
                <a:srgbClr val="FFFF66"/>
              </a:solidFill>
            </a:endParaRPr>
          </a:p>
          <a:p>
            <a:pPr marL="914400" indent="-45720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May be associated with I/L</a:t>
            </a:r>
          </a:p>
          <a:p>
            <a:pPr marL="914400" indent="-45720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Phrenic nerve injury</a:t>
            </a:r>
          </a:p>
        </p:txBody>
      </p:sp>
      <p:pic>
        <p:nvPicPr>
          <p:cNvPr id="39941" name="Picture 6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EB0F87-1287-43E5-A633-39FBDB5DBB1C}" type="slidenum">
              <a:rPr lang="en-US"/>
              <a:pPr/>
              <a:t>36</a:t>
            </a:fld>
            <a:endParaRPr lang="en-US" dirty="0"/>
          </a:p>
        </p:txBody>
      </p:sp>
      <p:pic>
        <p:nvPicPr>
          <p:cNvPr id="40964" name="Picture 4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6221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lang="en-US" b="1" dirty="0"/>
              <a:t>  </a:t>
            </a:r>
          </a:p>
          <a:p>
            <a:pPr marL="742950" indent="-285750">
              <a:buFontTx/>
              <a:buChar char="•"/>
            </a:pPr>
            <a:r>
              <a:rPr lang="en-US" sz="2400" b="1" dirty="0">
                <a:solidFill>
                  <a:srgbClr val="FFFF66"/>
                </a:solidFill>
              </a:rPr>
              <a:t>Incidence – </a:t>
            </a:r>
            <a:r>
              <a:rPr lang="en-US" sz="2400" dirty="0">
                <a:solidFill>
                  <a:srgbClr val="FFFF66"/>
                </a:solidFill>
              </a:rPr>
              <a:t>0.42 to 2.9 per 1000 births</a:t>
            </a:r>
          </a:p>
          <a:p>
            <a:pPr marL="742950" indent="-285750">
              <a:buFontTx/>
              <a:buNone/>
            </a:pPr>
            <a:endParaRPr lang="en-US" sz="2400" dirty="0"/>
          </a:p>
          <a:p>
            <a:pPr marL="742950" indent="-285750">
              <a:buFontTx/>
              <a:buChar char="•"/>
            </a:pPr>
            <a:r>
              <a:rPr lang="en-US" sz="2400" b="1" dirty="0">
                <a:solidFill>
                  <a:srgbClr val="FFFF66"/>
                </a:solidFill>
              </a:rPr>
              <a:t>TYPES –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</a:t>
            </a:r>
          </a:p>
          <a:p>
            <a:pPr marL="742950" indent="-285750">
              <a:buFontTx/>
              <a:buNone/>
            </a:pPr>
            <a:r>
              <a:rPr lang="en-US" sz="2800" b="1" dirty="0">
                <a:solidFill>
                  <a:srgbClr val="FFFF66"/>
                </a:solidFill>
              </a:rPr>
              <a:t>A- Erb's palsy: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- Common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- D/t  injury to C5 and C6 roots.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- Moro reflex absent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- UL drops beside the trunk, internally rotated with flexed wrist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        (policeman’s or waiter’s tip hand)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</a:t>
            </a:r>
          </a:p>
          <a:p>
            <a:pPr marL="742950" indent="-285750">
              <a:buFontTx/>
              <a:buChar char="•"/>
            </a:pPr>
            <a:r>
              <a:rPr lang="en-US" sz="2400" dirty="0"/>
              <a:t>    </a:t>
            </a:r>
            <a:r>
              <a:rPr lang="en-US" sz="2400" b="1" i="1" dirty="0">
                <a:solidFill>
                  <a:srgbClr val="FF00FF"/>
                </a:solidFill>
              </a:rPr>
              <a:t>Presence of the hand grasp - favorable prognostic sign</a:t>
            </a:r>
          </a:p>
          <a:p>
            <a:pPr marL="742950" indent="-285750">
              <a:buFontTx/>
              <a:buChar char="•"/>
            </a:pPr>
            <a:endParaRPr lang="en-US" sz="2400" b="1" i="1" dirty="0">
              <a:solidFill>
                <a:srgbClr val="FF00FF"/>
              </a:solidFill>
            </a:endParaRPr>
          </a:p>
          <a:p>
            <a:pPr marL="742950" indent="-285750">
              <a:buFontTx/>
              <a:buChar char="•"/>
            </a:pPr>
            <a:endParaRPr lang="en-US" sz="2400" b="1" i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C4F1BB-C45F-42D3-B7E2-064A75281E99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762000"/>
            <a:ext cx="9144000" cy="5003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lang="en-US" sz="2800" b="1" dirty="0">
                <a:solidFill>
                  <a:srgbClr val="FFFF66"/>
                </a:solidFill>
              </a:rPr>
              <a:t>B- Klumpke’s palsy: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</a:t>
            </a:r>
          </a:p>
          <a:p>
            <a:pPr marL="742950" indent="-285750">
              <a:buSzTx/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     Less common</a:t>
            </a:r>
          </a:p>
          <a:p>
            <a:pPr marL="742950" indent="-285750">
              <a:buSzTx/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</a:t>
            </a:r>
          </a:p>
          <a:p>
            <a:pPr marL="742950" indent="-285750">
              <a:buSzTx/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     D/t injury to C7,C8 and T1 roots.</a:t>
            </a:r>
          </a:p>
          <a:p>
            <a:pPr marL="742950" indent="-285750">
              <a:buSzTx/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</a:t>
            </a:r>
          </a:p>
          <a:p>
            <a:pPr marL="742950" indent="-285750">
              <a:buSzTx/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     Paralysis of the muscles of the hand    </a:t>
            </a:r>
          </a:p>
          <a:p>
            <a:pPr marL="742950" indent="-285750">
              <a:buSzTx/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and weakness of the wrist and fingers' flexors</a:t>
            </a:r>
          </a:p>
          <a:p>
            <a:pPr marL="742950" indent="-285750">
              <a:lnSpc>
                <a:spcPct val="100000"/>
              </a:lnSpc>
              <a:buSzTx/>
              <a:buFontTx/>
              <a:buChar char="•"/>
            </a:pP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lnSpc>
                <a:spcPct val="100000"/>
              </a:lnSpc>
              <a:buSzTx/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     If the sympathetic fibers of the 1st thoracic root are also injured              </a:t>
            </a:r>
          </a:p>
          <a:p>
            <a:pPr marL="742950" indent="-285750">
              <a:lnSpc>
                <a:spcPct val="100000"/>
              </a:lnSpc>
              <a:buSzTx/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</a:t>
            </a:r>
            <a:r>
              <a:rPr lang="en-US" sz="2400" b="1" i="1" dirty="0">
                <a:solidFill>
                  <a:srgbClr val="FF00FF"/>
                </a:solidFill>
              </a:rPr>
              <a:t>- paralyzed hand and ipsilateral ptosis and miosis.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</a:p>
          <a:p>
            <a:pPr marL="742950" indent="-285750">
              <a:buSzTx/>
              <a:buFontTx/>
              <a:buChar char="•"/>
            </a:pPr>
            <a:endParaRPr lang="en-US" sz="2400" dirty="0">
              <a:solidFill>
                <a:srgbClr val="FF00FF"/>
              </a:solidFill>
            </a:endParaRPr>
          </a:p>
        </p:txBody>
      </p:sp>
      <p:pic>
        <p:nvPicPr>
          <p:cNvPr id="41989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C80CE7-8C53-45F4-80C7-ED1FD1ADE4CD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6802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lang="en-US" dirty="0"/>
              <a:t> </a:t>
            </a:r>
            <a:r>
              <a:rPr lang="en-US" sz="2800" dirty="0"/>
              <a:t>        </a:t>
            </a:r>
            <a:r>
              <a:rPr lang="en-US" b="1" dirty="0">
                <a:solidFill>
                  <a:schemeClr val="folHlink"/>
                </a:solidFill>
              </a:rPr>
              <a:t>C – Iatrogenic nerve injuries :</a:t>
            </a:r>
          </a:p>
          <a:p>
            <a:pPr marL="742950" indent="-285750">
              <a:buFontTx/>
              <a:buNone/>
            </a:pPr>
            <a:endParaRPr lang="en-US" sz="2800" b="1" dirty="0">
              <a:solidFill>
                <a:srgbClr val="FFFF66"/>
              </a:solidFill>
            </a:endParaRPr>
          </a:p>
          <a:p>
            <a:pPr marL="742950" indent="-285750">
              <a:buFontTx/>
              <a:buNone/>
            </a:pPr>
            <a:r>
              <a:rPr lang="en-US" sz="2800" b="1" dirty="0">
                <a:solidFill>
                  <a:srgbClr val="FFFF66"/>
                </a:solidFill>
              </a:rPr>
              <a:t>1- Injection injury :</a:t>
            </a:r>
          </a:p>
          <a:p>
            <a:pPr marL="742950" indent="-285750">
              <a:lnSpc>
                <a:spcPct val="80000"/>
              </a:lnSpc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lang="en-US" sz="2800" dirty="0">
                <a:solidFill>
                  <a:srgbClr val="FFFF66"/>
                </a:solidFill>
              </a:rPr>
              <a:t>            - </a:t>
            </a:r>
            <a:r>
              <a:rPr lang="en-US" sz="2400" i="1" dirty="0">
                <a:solidFill>
                  <a:srgbClr val="FFFF66"/>
                </a:solidFill>
              </a:rPr>
              <a:t>Sciatic and Radial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- More often in infants and younger children</a:t>
            </a:r>
            <a:endParaRPr lang="en-US" sz="2400" i="1" dirty="0">
              <a:solidFill>
                <a:srgbClr val="FFFF66"/>
              </a:solidFill>
            </a:endParaRPr>
          </a:p>
          <a:p>
            <a:pPr marL="742950" indent="-285750">
              <a:buFontTx/>
              <a:buNone/>
            </a:pPr>
            <a:r>
              <a:rPr lang="en-US" sz="2800" dirty="0">
                <a:solidFill>
                  <a:srgbClr val="FFFF66"/>
                </a:solidFill>
              </a:rPr>
              <a:t>            </a:t>
            </a:r>
            <a:r>
              <a:rPr lang="en-US" sz="2400" i="1" dirty="0">
                <a:solidFill>
                  <a:srgbClr val="FFFF66"/>
                </a:solidFill>
              </a:rPr>
              <a:t>- Direct needle injury</a:t>
            </a:r>
          </a:p>
          <a:p>
            <a:pPr marL="742950" indent="-285750"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  - Secondary constriction by scar</a:t>
            </a:r>
          </a:p>
          <a:p>
            <a:pPr marL="742950" indent="-285750"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  - Direct damage by neurotoxic chemicals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  Most toxic agents - penicillin, diazepam, chlorpromazine,  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                        tetanus toxoid, procaine and hydrocortisone</a:t>
            </a:r>
            <a:endParaRPr lang="en-US" sz="2400" i="1" dirty="0">
              <a:solidFill>
                <a:srgbClr val="FFFF66"/>
              </a:solidFill>
            </a:endParaRPr>
          </a:p>
          <a:p>
            <a:pPr marL="742950" indent="-285750">
              <a:buFontTx/>
              <a:buNone/>
            </a:pPr>
            <a:r>
              <a:rPr lang="en-US" sz="2800" b="1" dirty="0">
                <a:solidFill>
                  <a:srgbClr val="FFFF66"/>
                </a:solidFill>
              </a:rPr>
              <a:t>2- During surgery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Common sites:  -Carpal tunnel and distal wrist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                - Post. Triangle of neck, Popliteal fossa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</a:t>
            </a:r>
            <a:r>
              <a:rPr lang="en-US" sz="2800" b="1" dirty="0">
                <a:solidFill>
                  <a:srgbClr val="FFFF66"/>
                </a:solidFill>
              </a:rPr>
              <a:t>3 - Ill fitting splint or plaster cast</a:t>
            </a:r>
          </a:p>
          <a:p>
            <a:pPr marL="742950" indent="-285750">
              <a:lnSpc>
                <a:spcPct val="80000"/>
              </a:lnSpc>
              <a:spcBef>
                <a:spcPct val="50000"/>
              </a:spcBef>
              <a:buSzPct val="80000"/>
              <a:buFont typeface="Wingdings" pitchFamily="2" charset="2"/>
              <a:buNone/>
            </a:pPr>
            <a:endParaRPr lang="en-US" sz="2800" b="1" i="1" dirty="0">
              <a:solidFill>
                <a:srgbClr val="FFFF66"/>
              </a:solidFill>
            </a:endParaRPr>
          </a:p>
        </p:txBody>
      </p:sp>
      <p:pic>
        <p:nvPicPr>
          <p:cNvPr id="43014" name="Picture 6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002F49-6030-464E-98C4-9BA0A266C494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04800" y="381000"/>
            <a:ext cx="8839200" cy="1535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lang="en-US" b="1" dirty="0">
                <a:solidFill>
                  <a:schemeClr val="tx2"/>
                </a:solidFill>
              </a:rPr>
              <a:t>D- Positioning &amp; Nerve Injuries</a:t>
            </a:r>
          </a:p>
          <a:p>
            <a:pPr marL="742950" indent="-285750">
              <a:buFontTx/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742950" indent="-285750">
              <a:buFontTx/>
              <a:buNone/>
            </a:pPr>
            <a:endParaRPr lang="en-US" sz="2800" dirty="0">
              <a:solidFill>
                <a:srgbClr val="00FF00"/>
              </a:solidFill>
            </a:endParaRPr>
          </a:p>
        </p:txBody>
      </p:sp>
      <p:pic>
        <p:nvPicPr>
          <p:cNvPr id="44037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550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Char char="•"/>
            </a:pPr>
            <a:endParaRPr lang="en-US" sz="2400" dirty="0"/>
          </a:p>
          <a:p>
            <a:pPr marL="742950" indent="-285750">
              <a:buFontTx/>
              <a:buChar char="•"/>
            </a:pPr>
            <a:r>
              <a:rPr lang="en-US" sz="2400" i="1" dirty="0">
                <a:solidFill>
                  <a:srgbClr val="FFFF66"/>
                </a:solidFill>
              </a:rPr>
              <a:t>M. C. nerves affected :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- Ulnar nerve – Most common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- Brachial Plexus</a:t>
            </a:r>
            <a:r>
              <a:rPr lang="en-US" dirty="0"/>
              <a:t> </a:t>
            </a:r>
          </a:p>
          <a:p>
            <a:pPr marL="742950" indent="-285750">
              <a:buFontTx/>
              <a:buNone/>
            </a:pPr>
            <a:r>
              <a:rPr lang="en-US" dirty="0"/>
              <a:t>            </a:t>
            </a:r>
            <a:r>
              <a:rPr lang="en-US" sz="2400" dirty="0">
                <a:solidFill>
                  <a:srgbClr val="FFFF66"/>
                </a:solidFill>
              </a:rPr>
              <a:t>-  Radial nerve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- Common peronial nerve</a:t>
            </a: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Compression or stretching leading to nerve ischemia</a:t>
            </a: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Predisposing Factors: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- Diabetes mellitus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- Cancer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- Alcoholism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- Vitamin deficiency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- Cigarette smoking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23CEB1-5A78-4ADD-B2D9-D85C372DF90B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5956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lang="en-US" dirty="0"/>
              <a:t>                            </a:t>
            </a:r>
            <a:r>
              <a:rPr lang="en-US" b="1" dirty="0">
                <a:solidFill>
                  <a:schemeClr val="folHlink"/>
                </a:solidFill>
              </a:rPr>
              <a:t>HISTORY</a:t>
            </a:r>
          </a:p>
          <a:p>
            <a:pPr marL="742950" indent="-285750">
              <a:buFontTx/>
              <a:buNone/>
            </a:pPr>
            <a:endParaRPr lang="en-US" sz="2400" b="1" dirty="0">
              <a:solidFill>
                <a:schemeClr val="folHlink"/>
              </a:solidFill>
            </a:endParaRPr>
          </a:p>
          <a:p>
            <a:pPr marL="742950" indent="-285750">
              <a:buFontTx/>
              <a:buNone/>
            </a:pPr>
            <a:endParaRPr lang="en-US" sz="2400" dirty="0"/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High index of suspicion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- In 5% of pts with poly trauma</a:t>
            </a:r>
          </a:p>
          <a:p>
            <a:pPr marL="742950" indent="-285750">
              <a:buFontTx/>
              <a:buNone/>
            </a:pPr>
            <a:r>
              <a:rPr lang="en-US" sz="2400" dirty="0"/>
              <a:t> </a:t>
            </a:r>
          </a:p>
          <a:p>
            <a:pPr marL="742950" indent="-285750">
              <a:buFontTx/>
              <a:buChar char="•"/>
            </a:pPr>
            <a:r>
              <a:rPr lang="en-US" sz="2800" b="1" i="1" dirty="0">
                <a:solidFill>
                  <a:srgbClr val="66FF33"/>
                </a:solidFill>
              </a:rPr>
              <a:t>Rule of thumb</a:t>
            </a:r>
            <a:r>
              <a:rPr lang="en-US" sz="2400" dirty="0">
                <a:solidFill>
                  <a:srgbClr val="66FF33"/>
                </a:solidFill>
              </a:rPr>
              <a:t> </a:t>
            </a:r>
            <a:r>
              <a:rPr lang="en-US" sz="2400" b="1" dirty="0">
                <a:solidFill>
                  <a:srgbClr val="66FF33"/>
                </a:solidFill>
              </a:rPr>
              <a:t>–</a:t>
            </a:r>
            <a:r>
              <a:rPr lang="en-US" sz="2400" dirty="0">
                <a:solidFill>
                  <a:srgbClr val="66FF33"/>
                </a:solidFill>
              </a:rPr>
              <a:t> </a:t>
            </a:r>
            <a:r>
              <a:rPr lang="en-US" sz="2400" dirty="0">
                <a:solidFill>
                  <a:srgbClr val="FFFF66"/>
                </a:solidFill>
              </a:rPr>
              <a:t>To exclude injury, most distal part  of nerve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                   should be in function</a:t>
            </a:r>
          </a:p>
          <a:p>
            <a:pPr marL="742950" indent="-285750">
              <a:buFontTx/>
              <a:buNone/>
            </a:pP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None/>
            </a:pPr>
            <a:r>
              <a:rPr lang="en-US" sz="2800" dirty="0">
                <a:solidFill>
                  <a:srgbClr val="FFFF66"/>
                </a:solidFill>
              </a:rPr>
              <a:t>     1-  Pain: may be d/t –</a:t>
            </a:r>
          </a:p>
          <a:p>
            <a:pPr marL="742950" indent="-285750">
              <a:buFontTx/>
              <a:buNone/>
            </a:pPr>
            <a:r>
              <a:rPr lang="en-US" sz="2800" dirty="0">
                <a:solidFill>
                  <a:srgbClr val="FFFF66"/>
                </a:solidFill>
              </a:rPr>
              <a:t>             </a:t>
            </a:r>
            <a:r>
              <a:rPr lang="en-US" sz="2400" i="1" dirty="0">
                <a:solidFill>
                  <a:srgbClr val="FFFF66"/>
                </a:solidFill>
              </a:rPr>
              <a:t>- Disuse phenomenon</a:t>
            </a:r>
          </a:p>
          <a:p>
            <a:pPr marL="742950" indent="-285750"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   - Compression</a:t>
            </a:r>
          </a:p>
          <a:p>
            <a:pPr marL="742950" indent="-285750"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   - Autonomic dysfunction</a:t>
            </a:r>
          </a:p>
          <a:p>
            <a:pPr marL="742950" indent="-285750"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   - Neuroma Formation</a:t>
            </a:r>
            <a:r>
              <a:rPr lang="en-US" sz="2400" dirty="0">
                <a:solidFill>
                  <a:srgbClr val="FFFF66"/>
                </a:solidFill>
              </a:rPr>
              <a:t>               </a:t>
            </a:r>
          </a:p>
        </p:txBody>
      </p:sp>
      <p:pic>
        <p:nvPicPr>
          <p:cNvPr id="7173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AA944B-9A12-4BE8-A9B0-1BF436A15DB6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9248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i="1" dirty="0" smtClean="0">
                <a:latin typeface="Times New Roman" pitchFamily="18" charset="0"/>
              </a:rPr>
              <a:t>                    :INVESTIGATION :</a:t>
            </a:r>
            <a:br>
              <a:rPr lang="en-US" sz="3200" i="1" dirty="0" smtClean="0">
                <a:latin typeface="Times New Roman" pitchFamily="18" charset="0"/>
              </a:rPr>
            </a:br>
            <a:r>
              <a:rPr lang="en-US" sz="3200" i="1" dirty="0" smtClean="0">
                <a:latin typeface="Times New Roman" pitchFamily="18" charset="0"/>
              </a:rPr>
              <a:t/>
            </a:r>
            <a:br>
              <a:rPr lang="en-US" sz="3200" i="1" dirty="0" smtClean="0">
                <a:latin typeface="Times New Roman" pitchFamily="18" charset="0"/>
              </a:rPr>
            </a:br>
            <a:r>
              <a:rPr lang="en-US" sz="2800" b="0" i="1" dirty="0" smtClean="0">
                <a:latin typeface="Times New Roman" pitchFamily="18" charset="0"/>
              </a:rPr>
              <a:t>1- ELECTRO DIAGNOSTIC EVALUATION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9144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            - EMG/NCV: TWO PARTS</a:t>
            </a:r>
            <a:br>
              <a:rPr lang="en-US" sz="2400" dirty="0" smtClean="0"/>
            </a:br>
            <a:r>
              <a:rPr lang="en-US" sz="2800" dirty="0" smtClean="0"/>
              <a:t>      </a:t>
            </a:r>
            <a:r>
              <a:rPr lang="en-US" sz="2400" dirty="0" smtClean="0"/>
              <a:t>- Adjunct to thorough history, physical exam. and imaging study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         </a:t>
            </a:r>
            <a:r>
              <a:rPr lang="en-US" sz="2800" b="1" dirty="0" smtClean="0">
                <a:solidFill>
                  <a:srgbClr val="FFFF66"/>
                </a:solidFill>
              </a:rPr>
              <a:t>“</a:t>
            </a:r>
            <a:r>
              <a:rPr lang="en-US" sz="2800" b="1" i="1" dirty="0" smtClean="0">
                <a:solidFill>
                  <a:srgbClr val="FFFF66"/>
                </a:solidFill>
              </a:rPr>
              <a:t>mild shocks and thin needles</a:t>
            </a:r>
            <a:r>
              <a:rPr lang="en-US" sz="2800" b="1" dirty="0" smtClean="0">
                <a:solidFill>
                  <a:srgbClr val="FFFF66"/>
                </a:solidFill>
              </a:rPr>
              <a:t>”</a:t>
            </a:r>
            <a:endParaRPr lang="en-US" sz="3600" b="1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dirty="0" smtClean="0"/>
              <a:t>   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       </a:t>
            </a:r>
            <a:r>
              <a:rPr lang="en-US" sz="2800" b="1" dirty="0" smtClean="0">
                <a:solidFill>
                  <a:schemeClr val="accent1"/>
                </a:solidFill>
              </a:rPr>
              <a:t>Ideal Time 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               </a:t>
            </a:r>
            <a:r>
              <a:rPr lang="en-US" sz="2400" dirty="0" smtClean="0">
                <a:solidFill>
                  <a:srgbClr val="FFFF66"/>
                </a:solidFill>
              </a:rPr>
              <a:t>- After 7-10 days, neuropraxia can be distinguished from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FFFF66"/>
                </a:solidFill>
              </a:rPr>
              <a:t>                 axonotmesis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FFFF66"/>
                </a:solidFill>
              </a:rPr>
              <a:t>               - 3 to 4 weeks after the injury (Wallerian degeneration)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FFFF66"/>
                </a:solidFill>
              </a:rPr>
              <a:t>                           with repeat study after 6</a:t>
            </a:r>
            <a:r>
              <a:rPr lang="en-US" sz="2400" dirty="0" smtClean="0"/>
              <a:t> weeks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45062" name="Picture 7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E9C7DC-CD64-4D61-980B-87044CDE4211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-304800" y="449263"/>
            <a:ext cx="54102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None/>
            </a:pPr>
            <a:r>
              <a:rPr lang="en-US" sz="2400" dirty="0"/>
              <a:t>       </a:t>
            </a:r>
            <a:r>
              <a:rPr lang="en-US" sz="2400" dirty="0">
                <a:solidFill>
                  <a:srgbClr val="FFFF66"/>
                </a:solidFill>
              </a:rPr>
              <a:t>1 - Can localize the lesion to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</a:t>
            </a:r>
            <a:r>
              <a:rPr lang="en-US" sz="2400" i="1" dirty="0">
                <a:solidFill>
                  <a:srgbClr val="FFFF66"/>
                </a:solidFill>
              </a:rPr>
              <a:t>           - Ant. horn cell, Nerve root</a:t>
            </a:r>
          </a:p>
          <a:p>
            <a:pPr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           - DRG, Plexus</a:t>
            </a:r>
          </a:p>
          <a:p>
            <a:pPr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           - Nerve, N M junction</a:t>
            </a:r>
          </a:p>
          <a:p>
            <a:pPr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           - Muscle</a:t>
            </a:r>
          </a:p>
          <a:p>
            <a:pPr>
              <a:lnSpc>
                <a:spcPct val="80000"/>
              </a:lnSpc>
              <a:buSzPct val="80000"/>
              <a:buFont typeface="Wingdings" pitchFamily="2" charset="2"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2- Lesion can also be localized to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   </a:t>
            </a:r>
            <a:r>
              <a:rPr lang="en-US" sz="2400" i="1" dirty="0">
                <a:solidFill>
                  <a:srgbClr val="FFFF66"/>
                </a:solidFill>
              </a:rPr>
              <a:t>- Cell body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        - Axon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        - Myelin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3- Can determine –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   </a:t>
            </a:r>
            <a:r>
              <a:rPr lang="en-US" sz="2400" i="1" dirty="0">
                <a:solidFill>
                  <a:srgbClr val="FFFF66"/>
                </a:solidFill>
              </a:rPr>
              <a:t>- Duration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        - Severity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        - Prognosis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4- Can provide objective measure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of –    </a:t>
            </a:r>
            <a:r>
              <a:rPr lang="en-US" sz="2400" i="1" dirty="0">
                <a:solidFill>
                  <a:srgbClr val="FFFF66"/>
                </a:solidFill>
              </a:rPr>
              <a:t>- Improvement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           - Worsening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400" i="1" dirty="0">
              <a:solidFill>
                <a:srgbClr val="FFFF66"/>
              </a:solidFill>
            </a:endParaRPr>
          </a:p>
        </p:txBody>
      </p:sp>
      <p:pic>
        <p:nvPicPr>
          <p:cNvPr id="46085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7" descr="DSC02748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1856FF-593C-421D-ACE6-78F58E4EDC89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614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lang="en-US" b="1" dirty="0">
                <a:solidFill>
                  <a:srgbClr val="C00000"/>
                </a:solidFill>
              </a:rPr>
              <a:t>         </a:t>
            </a:r>
            <a:r>
              <a:rPr lang="en-US" b="1" i="1" dirty="0">
                <a:solidFill>
                  <a:srgbClr val="FF00FF"/>
                </a:solidFill>
              </a:rPr>
              <a:t>A- Nerve Conduction Studies (NCS) </a:t>
            </a:r>
            <a:endParaRPr lang="en-US" i="1" dirty="0">
              <a:solidFill>
                <a:srgbClr val="FF00FF"/>
              </a:solidFill>
            </a:endParaRPr>
          </a:p>
          <a:p>
            <a:pPr marL="742950" indent="-285750">
              <a:buFontTx/>
              <a:buNone/>
            </a:pPr>
            <a:endParaRPr lang="en-US" sz="2400" dirty="0"/>
          </a:p>
          <a:p>
            <a:pPr marL="742950" indent="-285750">
              <a:buFontTx/>
              <a:buChar char="•"/>
            </a:pPr>
            <a:r>
              <a:rPr lang="en-US" sz="2400" dirty="0"/>
              <a:t>Sensory conduction assessment</a:t>
            </a:r>
            <a:r>
              <a:rPr lang="en-US" dirty="0"/>
              <a:t> – </a:t>
            </a:r>
            <a:r>
              <a:rPr lang="en-US" dirty="0">
                <a:solidFill>
                  <a:srgbClr val="FFFF00"/>
                </a:solidFill>
              </a:rPr>
              <a:t>SNAP</a:t>
            </a:r>
            <a:endParaRPr lang="en-US" sz="2400" dirty="0"/>
          </a:p>
          <a:p>
            <a:pPr marL="742950" indent="-285750">
              <a:buFontTx/>
              <a:buChar char="•"/>
            </a:pPr>
            <a:r>
              <a:rPr lang="en-US" sz="2400" dirty="0"/>
              <a:t>Motor conduction assessment – </a:t>
            </a:r>
            <a:r>
              <a:rPr lang="en-US" sz="2800" dirty="0">
                <a:solidFill>
                  <a:srgbClr val="FFFF00"/>
                </a:solidFill>
              </a:rPr>
              <a:t>CMAP</a:t>
            </a:r>
            <a:endParaRPr lang="en-US" sz="2800" dirty="0"/>
          </a:p>
          <a:p>
            <a:pPr marL="742950" indent="-285750">
              <a:buFontTx/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742950" indent="-285750">
              <a:buFontTx/>
              <a:buNone/>
            </a:pPr>
            <a:r>
              <a:rPr lang="en-US" b="1" i="1" dirty="0">
                <a:solidFill>
                  <a:schemeClr val="accent1"/>
                </a:solidFill>
              </a:rPr>
              <a:t>SNAP </a:t>
            </a:r>
            <a:r>
              <a:rPr lang="en-US" sz="2400" b="1" i="1" dirty="0">
                <a:solidFill>
                  <a:schemeClr val="accent1"/>
                </a:solidFill>
              </a:rPr>
              <a:t>:</a:t>
            </a:r>
            <a:r>
              <a:rPr lang="en-US" sz="2400" dirty="0"/>
              <a:t> </a:t>
            </a:r>
          </a:p>
          <a:p>
            <a:pPr marL="742950" indent="-285750">
              <a:buFontTx/>
              <a:buNone/>
            </a:pPr>
            <a:r>
              <a:rPr lang="en-US" sz="2400" dirty="0"/>
              <a:t> - More sensitive than motor conduction</a:t>
            </a:r>
          </a:p>
          <a:p>
            <a:pPr marL="742950" indent="-285750">
              <a:buFontTx/>
              <a:buNone/>
            </a:pPr>
            <a:r>
              <a:rPr lang="en-US" sz="2400" dirty="0"/>
              <a:t>    studies</a:t>
            </a:r>
          </a:p>
          <a:p>
            <a:pPr marL="742950" indent="-285750">
              <a:buFontTx/>
              <a:buNone/>
            </a:pPr>
            <a:endParaRPr lang="en-US" sz="2400" dirty="0"/>
          </a:p>
          <a:p>
            <a:pPr marL="742950" indent="-285750">
              <a:buFontTx/>
              <a:buNone/>
            </a:pPr>
            <a:r>
              <a:rPr lang="en-US" sz="2400" dirty="0"/>
              <a:t> -  Can localize a lesion as -</a:t>
            </a:r>
          </a:p>
          <a:p>
            <a:pPr marL="742950" indent="-285750">
              <a:buFontTx/>
              <a:buNone/>
            </a:pPr>
            <a:r>
              <a:rPr lang="en-US" sz="2400" dirty="0"/>
              <a:t>                           - Pre or postganglionic</a:t>
            </a:r>
          </a:p>
          <a:p>
            <a:pPr marL="742950" indent="-285750">
              <a:buFontTx/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 marL="742950" indent="-285750">
              <a:buFontTx/>
              <a:buChar char="•"/>
            </a:pPr>
            <a:r>
              <a:rPr lang="en-US" sz="2400" i="1" dirty="0">
                <a:solidFill>
                  <a:srgbClr val="FF0000"/>
                </a:solidFill>
              </a:rPr>
              <a:t>Amplitude</a:t>
            </a:r>
            <a:r>
              <a:rPr lang="en-US" sz="2400" i="1" dirty="0">
                <a:solidFill>
                  <a:schemeClr val="tx2"/>
                </a:solidFill>
              </a:rPr>
              <a:t> is “key” parameter</a:t>
            </a:r>
            <a:r>
              <a:rPr lang="en-US" sz="2400" i="1" dirty="0"/>
              <a:t> </a:t>
            </a:r>
            <a:br>
              <a:rPr lang="en-US" sz="2400" i="1" dirty="0"/>
            </a:br>
            <a:r>
              <a:rPr lang="en-US" sz="2400" i="1" dirty="0"/>
              <a:t>  </a:t>
            </a:r>
          </a:p>
        </p:txBody>
      </p:sp>
      <p:pic>
        <p:nvPicPr>
          <p:cNvPr id="47109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ABAC04-6458-464C-81F0-7670B16E0948}" type="slidenum">
              <a:rPr lang="en-US"/>
              <a:pPr/>
              <a:t>43</a:t>
            </a:fld>
            <a:endParaRPr lang="en-US" dirty="0"/>
          </a:p>
        </p:txBody>
      </p:sp>
      <p:pic>
        <p:nvPicPr>
          <p:cNvPr id="48133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0" y="0"/>
            <a:ext cx="4419600" cy="6377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Remains Normal (on distal stimulation) in -</a:t>
            </a:r>
            <a:r>
              <a:rPr lang="en-US" sz="2400" i="1" dirty="0">
                <a:solidFill>
                  <a:srgbClr val="FFFF66"/>
                </a:solidFill>
              </a:rPr>
              <a:t> </a:t>
            </a:r>
          </a:p>
          <a:p>
            <a:pPr marL="742950" indent="-285750"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</a:t>
            </a:r>
            <a:r>
              <a:rPr lang="en-US" sz="2000" dirty="0">
                <a:solidFill>
                  <a:srgbClr val="FFFF66"/>
                </a:solidFill>
              </a:rPr>
              <a:t>- No axonal loss    </a:t>
            </a:r>
          </a:p>
          <a:p>
            <a:pPr marL="742950" indent="-285750">
              <a:buFontTx/>
              <a:buNone/>
            </a:pPr>
            <a:r>
              <a:rPr lang="en-US" sz="2000" dirty="0">
                <a:solidFill>
                  <a:srgbClr val="FFFF66"/>
                </a:solidFill>
              </a:rPr>
              <a:t>             (conduction block,    </a:t>
            </a:r>
          </a:p>
          <a:p>
            <a:pPr marL="742950" indent="-285750">
              <a:buFontTx/>
              <a:buNone/>
            </a:pPr>
            <a:r>
              <a:rPr lang="en-US" sz="2000" dirty="0">
                <a:solidFill>
                  <a:srgbClr val="FFFF66"/>
                </a:solidFill>
              </a:rPr>
              <a:t>                 demyelination) </a:t>
            </a:r>
          </a:p>
          <a:p>
            <a:pPr marL="742950" indent="-285750">
              <a:buFontTx/>
              <a:buNone/>
            </a:pPr>
            <a:r>
              <a:rPr lang="en-US" sz="2000" dirty="0">
                <a:solidFill>
                  <a:srgbClr val="FFFF66"/>
                </a:solidFill>
              </a:rPr>
              <a:t>         - Preganglionic BPI</a:t>
            </a:r>
          </a:p>
          <a:p>
            <a:pPr marL="742950" indent="-285750">
              <a:buFontTx/>
              <a:buChar char="•"/>
            </a:pP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Normal SNAP with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numbness s/o –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</a:t>
            </a:r>
            <a:r>
              <a:rPr lang="en-US" sz="2000" dirty="0">
                <a:solidFill>
                  <a:srgbClr val="FFFF66"/>
                </a:solidFill>
              </a:rPr>
              <a:t>- Lesion proximal to DRG</a:t>
            </a:r>
          </a:p>
          <a:p>
            <a:pPr marL="742950" indent="-285750">
              <a:buFontTx/>
              <a:buNone/>
            </a:pPr>
            <a:r>
              <a:rPr lang="en-US" sz="2000" dirty="0">
                <a:solidFill>
                  <a:srgbClr val="FFFF66"/>
                </a:solidFill>
              </a:rPr>
              <a:t>        - Decrease in amplitude </a:t>
            </a:r>
          </a:p>
          <a:p>
            <a:pPr marL="742950" indent="-285750">
              <a:buFontTx/>
              <a:buNone/>
            </a:pPr>
            <a:r>
              <a:rPr lang="en-US" sz="2000" dirty="0">
                <a:solidFill>
                  <a:srgbClr val="FFFF66"/>
                </a:solidFill>
              </a:rPr>
              <a:t>          s/o postganglionic</a:t>
            </a:r>
          </a:p>
          <a:p>
            <a:pPr marL="742950" indent="-285750">
              <a:buFontTx/>
              <a:buNone/>
            </a:pPr>
            <a:endParaRPr lang="en-US" sz="2000" dirty="0">
              <a:solidFill>
                <a:srgbClr val="FFFF66"/>
              </a:solidFill>
            </a:endParaRP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 Decrease conduction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velocity in –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</a:t>
            </a:r>
            <a:r>
              <a:rPr lang="en-US" sz="2000" dirty="0">
                <a:solidFill>
                  <a:srgbClr val="FFFF66"/>
                </a:solidFill>
              </a:rPr>
              <a:t>- Severe axonal loss</a:t>
            </a:r>
          </a:p>
          <a:p>
            <a:pPr marL="742950" indent="-285750">
              <a:buFontTx/>
              <a:buNone/>
            </a:pPr>
            <a:r>
              <a:rPr lang="en-US" sz="2000" dirty="0">
                <a:solidFill>
                  <a:srgbClr val="FFFF66"/>
                </a:solidFill>
              </a:rPr>
              <a:t>             - </a:t>
            </a:r>
            <a:r>
              <a:rPr lang="en-US" sz="2000" dirty="0" smtClean="0">
                <a:solidFill>
                  <a:srgbClr val="FFFF66"/>
                </a:solidFill>
              </a:rPr>
              <a:t>Demyelination</a:t>
            </a:r>
            <a:endParaRPr lang="en-US" sz="20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70C86F-E131-4C59-BF2E-092DC5B4BF63}" type="slidenum">
              <a:rPr lang="en-US"/>
              <a:pPr/>
              <a:t>44</a:t>
            </a:fld>
            <a:endParaRPr lang="en-US" dirty="0"/>
          </a:p>
        </p:txBody>
      </p:sp>
      <p:pic>
        <p:nvPicPr>
          <p:cNvPr id="49156" name="Picture 4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0" y="0"/>
            <a:ext cx="5929313" cy="668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>
              <a:buFontTx/>
              <a:buNone/>
            </a:pPr>
            <a:r>
              <a:rPr lang="en-US" dirty="0"/>
              <a:t>        </a:t>
            </a:r>
            <a:r>
              <a:rPr lang="en-US" b="1" i="1" dirty="0">
                <a:solidFill>
                  <a:schemeClr val="accent1"/>
                </a:solidFill>
              </a:rPr>
              <a:t>CMAP (M wave) :</a:t>
            </a:r>
          </a:p>
          <a:p>
            <a:pPr marL="742950" indent="-285750">
              <a:buFontTx/>
              <a:buNone/>
            </a:pPr>
            <a:endParaRPr lang="en-US" sz="2400" dirty="0"/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3 most imp. aspect of CMAP: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</a:t>
            </a:r>
            <a:r>
              <a:rPr lang="en-US" sz="2000" dirty="0">
                <a:solidFill>
                  <a:srgbClr val="FFFF66"/>
                </a:solidFill>
              </a:rPr>
              <a:t>- Amplitude</a:t>
            </a:r>
          </a:p>
          <a:p>
            <a:pPr marL="742950" indent="-285750">
              <a:buFontTx/>
              <a:buNone/>
            </a:pPr>
            <a:r>
              <a:rPr lang="en-US" sz="2000" dirty="0">
                <a:solidFill>
                  <a:srgbClr val="FFFF66"/>
                </a:solidFill>
              </a:rPr>
              <a:t>             - Conduction Velocity</a:t>
            </a:r>
          </a:p>
          <a:p>
            <a:pPr marL="742950" indent="-285750">
              <a:buFontTx/>
              <a:buNone/>
            </a:pPr>
            <a:r>
              <a:rPr lang="en-US" sz="2000" dirty="0">
                <a:solidFill>
                  <a:srgbClr val="FFFF66"/>
                </a:solidFill>
              </a:rPr>
              <a:t>             - Distal motor latency</a:t>
            </a:r>
          </a:p>
          <a:p>
            <a:pPr marL="742950" indent="-285750">
              <a:buFontTx/>
              <a:buChar char="•"/>
            </a:pPr>
            <a:r>
              <a:rPr lang="en-US" sz="2400" i="1" dirty="0">
                <a:solidFill>
                  <a:srgbClr val="FFFF66"/>
                </a:solidFill>
              </a:rPr>
              <a:t> </a:t>
            </a:r>
            <a:r>
              <a:rPr lang="en-US" sz="2400" dirty="0">
                <a:solidFill>
                  <a:srgbClr val="FFFF66"/>
                </a:solidFill>
              </a:rPr>
              <a:t>Normal conduction velocity –</a:t>
            </a:r>
          </a:p>
          <a:p>
            <a:pPr marL="742950" indent="-285750"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</a:t>
            </a:r>
            <a:r>
              <a:rPr lang="en-US" sz="2000" dirty="0">
                <a:solidFill>
                  <a:srgbClr val="FFFF66"/>
                </a:solidFill>
              </a:rPr>
              <a:t>-  Arm : 50-70 m/sec</a:t>
            </a:r>
          </a:p>
          <a:p>
            <a:pPr marL="742950" indent="-285750">
              <a:buFontTx/>
              <a:buNone/>
            </a:pPr>
            <a:r>
              <a:rPr lang="en-US" sz="2000" dirty="0">
                <a:solidFill>
                  <a:srgbClr val="FFFF66"/>
                </a:solidFill>
              </a:rPr>
              <a:t>             - Legs : 35-45 m/sec</a:t>
            </a: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Quantification of the area and amplitude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provide an estimate of the functioning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nerve and muscle.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</a:t>
            </a: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Stimulation at proximal site causes :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</a:t>
            </a:r>
            <a:r>
              <a:rPr lang="en-US" sz="2000" dirty="0">
                <a:solidFill>
                  <a:srgbClr val="FFFF66"/>
                </a:solidFill>
              </a:rPr>
              <a:t>- Increase latency</a:t>
            </a:r>
          </a:p>
          <a:p>
            <a:pPr marL="742950" indent="-285750">
              <a:buFontTx/>
              <a:buNone/>
            </a:pPr>
            <a:r>
              <a:rPr lang="en-US" sz="2000" dirty="0">
                <a:solidFill>
                  <a:srgbClr val="FFFF66"/>
                </a:solidFill>
              </a:rPr>
              <a:t>             - Decrease amplitude and area</a:t>
            </a:r>
          </a:p>
          <a:p>
            <a:pPr marL="742950" indent="-285750">
              <a:buFontTx/>
              <a:buNone/>
            </a:pPr>
            <a:endParaRPr lang="en-US" sz="2400" i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6482B1-2DBF-4B9C-AB65-B2649D4AF93A}" type="slidenum">
              <a:rPr lang="en-US"/>
              <a:pPr/>
              <a:t>45</a:t>
            </a:fld>
            <a:endParaRPr lang="en-US" dirty="0"/>
          </a:p>
        </p:txBody>
      </p:sp>
      <p:pic>
        <p:nvPicPr>
          <p:cNvPr id="50180" name="Picture 4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235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lang="en-US" sz="2800" dirty="0"/>
              <a:t>       </a:t>
            </a:r>
          </a:p>
          <a:p>
            <a:pPr marL="742950" indent="-285750">
              <a:buFontTx/>
              <a:buNone/>
            </a:pPr>
            <a:r>
              <a:rPr lang="en-US" sz="2800" dirty="0"/>
              <a:t>          </a:t>
            </a:r>
            <a:endParaRPr lang="en-US" sz="2400" b="1" i="1" dirty="0"/>
          </a:p>
          <a:p>
            <a:pPr marL="742950" indent="-285750">
              <a:buFontTx/>
              <a:buNone/>
            </a:pPr>
            <a:r>
              <a:rPr lang="en-US" sz="2800" b="1" i="1" dirty="0">
                <a:solidFill>
                  <a:srgbClr val="FF00FF"/>
                </a:solidFill>
              </a:rPr>
              <a:t>F- Wave:</a:t>
            </a:r>
          </a:p>
          <a:p>
            <a:pPr marL="742950" indent="-285750">
              <a:buFontTx/>
              <a:buNone/>
            </a:pPr>
            <a:r>
              <a:rPr lang="en-US" sz="2400" dirty="0"/>
              <a:t>   - </a:t>
            </a:r>
            <a:r>
              <a:rPr lang="en-US" sz="2400" dirty="0">
                <a:solidFill>
                  <a:srgbClr val="FFFF66"/>
                </a:solidFill>
              </a:rPr>
              <a:t>Late response of a motor unit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(20-50 m sec)</a:t>
            </a:r>
          </a:p>
          <a:p>
            <a:pPr marL="742950" indent="-285750">
              <a:buClrTx/>
              <a:buSzTx/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</a:t>
            </a:r>
          </a:p>
          <a:p>
            <a:pPr marL="742950" indent="-285750">
              <a:buClrTx/>
              <a:buSzTx/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- Assess the proximal motor root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- Prolonged asymmetric F waves suggest a proximal root lesion 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- Clinical application best for plexopathy 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- Quite prolonged in demyelination, mild prolongation in axonal 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injury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D3170-63AC-43CA-AFEF-75CC3F23BF66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-381000" y="0"/>
            <a:ext cx="9525000" cy="668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lang="en-US" sz="2400" dirty="0"/>
              <a:t>                             </a:t>
            </a:r>
            <a:r>
              <a:rPr lang="en-US" b="1" i="1" dirty="0">
                <a:solidFill>
                  <a:srgbClr val="FF00FF"/>
                </a:solidFill>
              </a:rPr>
              <a:t>B- EMG :</a:t>
            </a:r>
          </a:p>
          <a:p>
            <a:pPr lvl="1">
              <a:buFontTx/>
              <a:buNone/>
            </a:pPr>
            <a:endParaRPr lang="en-US" b="1" i="1" dirty="0">
              <a:solidFill>
                <a:srgbClr val="FF00FF"/>
              </a:solidFill>
            </a:endParaRP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1- INSERTIONAL ACTIVITY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- Due to injury to muscle fibre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by electrode insertion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- Lasts for two seconds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- Indicate viable muscles 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- Prolonged in :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 : Denervated muscle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 : Myotonic disorder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 : Inflammatory muscle diseases</a:t>
            </a:r>
          </a:p>
          <a:p>
            <a:pPr marL="742950" indent="-285750">
              <a:buFontTx/>
              <a:buNone/>
            </a:pPr>
            <a:endParaRPr lang="en-US" sz="2400" dirty="0">
              <a:solidFill>
                <a:srgbClr val="FFFF66"/>
              </a:solidFill>
            </a:endParaRPr>
          </a:p>
        </p:txBody>
      </p:sp>
      <p:pic>
        <p:nvPicPr>
          <p:cNvPr id="51205" name="Picture 18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EFDDE9-7F14-4F2C-8507-F63BFAB28844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914400"/>
            <a:ext cx="9144000" cy="564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2- EMG ACTIVITIES AT REST: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</a:t>
            </a:r>
            <a:r>
              <a:rPr lang="en-US" sz="2400" b="1" i="1" dirty="0">
                <a:solidFill>
                  <a:srgbClr val="FF00FF"/>
                </a:solidFill>
              </a:rPr>
              <a:t>Normal muscle : No spontaneous resting activity</a:t>
            </a:r>
            <a:r>
              <a:rPr lang="en-US" sz="2400" dirty="0">
                <a:solidFill>
                  <a:srgbClr val="FFFF66"/>
                </a:solidFill>
              </a:rPr>
              <a:t>    </a:t>
            </a:r>
          </a:p>
          <a:p>
            <a:pPr marL="742950" indent="-285750">
              <a:buFontTx/>
              <a:buNone/>
            </a:pP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- Abnormal spontaneous potentials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Positive sharp waves, fibrillations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(Denervation Changes )</a:t>
            </a:r>
          </a:p>
          <a:p>
            <a:pPr lvl="2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-   7-10 days (paraspinal) </a:t>
            </a:r>
          </a:p>
          <a:p>
            <a:pPr lvl="2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-   2-4 weeks (distal muscles)</a:t>
            </a:r>
          </a:p>
          <a:p>
            <a:pPr lvl="2">
              <a:buFontTx/>
              <a:buNone/>
            </a:pPr>
            <a:endParaRPr lang="en-US" sz="2400" dirty="0">
              <a:solidFill>
                <a:srgbClr val="FFFF66"/>
              </a:solidFill>
            </a:endParaRPr>
          </a:p>
          <a:p>
            <a:pPr lvl="2">
              <a:buFontTx/>
              <a:buNone/>
            </a:pPr>
            <a:endParaRPr lang="en-US" sz="2400" dirty="0">
              <a:solidFill>
                <a:srgbClr val="FFFF66"/>
              </a:solidFill>
            </a:endParaRPr>
          </a:p>
          <a:p>
            <a:pPr lvl="2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- May persist from reinnervation (4 month) </a:t>
            </a:r>
          </a:p>
          <a:p>
            <a:pPr lvl="2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to complete atrophy</a:t>
            </a:r>
          </a:p>
          <a:p>
            <a:pPr marL="742950" indent="-285750">
              <a:buFontTx/>
              <a:buNone/>
            </a:pPr>
            <a:endParaRPr lang="en-US" sz="2400" dirty="0">
              <a:solidFill>
                <a:srgbClr val="FFFF66"/>
              </a:solidFill>
            </a:endParaRPr>
          </a:p>
        </p:txBody>
      </p:sp>
      <p:pic>
        <p:nvPicPr>
          <p:cNvPr id="52229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232B1-8828-4236-B38B-8EA810BE0416}" type="slidenum">
              <a:rPr lang="en-US"/>
              <a:pPr/>
              <a:t>48</a:t>
            </a:fld>
            <a:endParaRPr lang="en-US" dirty="0"/>
          </a:p>
        </p:txBody>
      </p:sp>
      <p:pic>
        <p:nvPicPr>
          <p:cNvPr id="53252" name="Picture 4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5386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3- EMG FINDINGS DURING ACTIVITIES: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A- Single motor unit assessment (MUAPs)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- Sum of  APs of muscle fibres of a single motor unit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- In reinnervation : Increase in size and duration of MUAP             </a:t>
            </a:r>
          </a:p>
          <a:p>
            <a:pPr lvl="1"/>
            <a:endParaRPr lang="en-US" sz="2400" dirty="0">
              <a:solidFill>
                <a:srgbClr val="FFFF66"/>
              </a:solidFill>
            </a:endParaRP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B- Recruitment to full contraction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- Usually 20-40 MUAPs within the recording range of the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 EMG needle firing at about 40 Hz with maximal   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 contraction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- In neuropraxia : Only recruitment changes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7EBBB6-F71A-427A-B39F-FBB5FB9E23E9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457200" y="685800"/>
            <a:ext cx="8686800" cy="659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n-US" sz="2400" b="1" i="1" dirty="0">
                <a:solidFill>
                  <a:schemeClr val="accent1"/>
                </a:solidFill>
              </a:rPr>
              <a:t>LOCALIZATION</a:t>
            </a:r>
            <a:r>
              <a:rPr lang="en-US" sz="2400" dirty="0"/>
              <a:t> : </a:t>
            </a:r>
          </a:p>
          <a:p>
            <a:pPr lvl="1">
              <a:buFontTx/>
              <a:buNone/>
            </a:pPr>
            <a:r>
              <a:rPr lang="en-US" sz="2400" dirty="0"/>
              <a:t>       </a:t>
            </a:r>
            <a:r>
              <a:rPr lang="en-US" sz="2400" dirty="0">
                <a:solidFill>
                  <a:srgbClr val="FFFF66"/>
                </a:solidFill>
              </a:rPr>
              <a:t>By two methods –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1- Detecting focal swelling or conduction block on NCSs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2- Assessing the pattern of denervation on EMG</a:t>
            </a:r>
          </a:p>
          <a:p>
            <a:pPr lvl="1">
              <a:buFontTx/>
              <a:buNone/>
            </a:pPr>
            <a:endParaRPr lang="en-US" sz="2400" dirty="0">
              <a:solidFill>
                <a:srgbClr val="FFFF66"/>
              </a:solidFill>
            </a:endParaRPr>
          </a:p>
          <a:p>
            <a:pPr lvl="1">
              <a:buFontTx/>
              <a:buNone/>
            </a:pPr>
            <a:endParaRPr lang="en-US" sz="2400" dirty="0">
              <a:solidFill>
                <a:srgbClr val="FFFF66"/>
              </a:solidFill>
            </a:endParaRPr>
          </a:p>
          <a:p>
            <a:pPr lvl="1">
              <a:buFontTx/>
              <a:buNone/>
            </a:pPr>
            <a:endParaRPr lang="en-US" sz="2400" dirty="0"/>
          </a:p>
          <a:p>
            <a:pPr lvl="1">
              <a:buFontTx/>
              <a:buChar char="•"/>
            </a:pPr>
            <a:r>
              <a:rPr lang="en-US" sz="2400" b="1" i="1" dirty="0">
                <a:solidFill>
                  <a:schemeClr val="accent1"/>
                </a:solidFill>
              </a:rPr>
              <a:t>LIMITATIONS :</a:t>
            </a:r>
          </a:p>
          <a:p>
            <a:pPr lvl="1">
              <a:buFontTx/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FFFF66"/>
                </a:solidFill>
              </a:rPr>
              <a:t>- Small diameter autonomic and sensory axons cannot be tested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(for pain and temp.) 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- Cannot distinguish b/w complete axonotmesis and    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neurotmesis early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-  Cause discomfort and are often painful</a:t>
            </a:r>
          </a:p>
          <a:p>
            <a:pPr lvl="1"/>
            <a:endParaRPr lang="en-US" sz="2400" dirty="0">
              <a:solidFill>
                <a:srgbClr val="FFFF66"/>
              </a:solidFill>
            </a:endParaRPr>
          </a:p>
          <a:p>
            <a:pPr lvl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dirty="0"/>
          </a:p>
        </p:txBody>
      </p:sp>
      <p:pic>
        <p:nvPicPr>
          <p:cNvPr id="54277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50EDBD-722F-4FB2-9FC3-C7D1D08D4DCD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09600" y="0"/>
            <a:ext cx="8534400" cy="6154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None/>
            </a:pPr>
            <a:r>
              <a:rPr lang="en-US" dirty="0"/>
              <a:t>   </a:t>
            </a:r>
            <a:r>
              <a:rPr lang="en-US" sz="2800" dirty="0">
                <a:solidFill>
                  <a:srgbClr val="FFFF66"/>
                </a:solidFill>
              </a:rPr>
              <a:t>2- Sensory Loss</a:t>
            </a:r>
          </a:p>
          <a:p>
            <a:pPr lvl="1">
              <a:buFontTx/>
              <a:buNone/>
            </a:pPr>
            <a:r>
              <a:rPr lang="en-US" sz="2800" dirty="0">
                <a:solidFill>
                  <a:srgbClr val="FFFF66"/>
                </a:solidFill>
              </a:rPr>
              <a:t>              </a:t>
            </a:r>
            <a:r>
              <a:rPr lang="en-US" sz="2400" i="1" dirty="0">
                <a:solidFill>
                  <a:srgbClr val="FFFF66"/>
                </a:solidFill>
              </a:rPr>
              <a:t>- Anesthesia</a:t>
            </a:r>
          </a:p>
          <a:p>
            <a:pPr lvl="1"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     - Hypoesthesia</a:t>
            </a:r>
          </a:p>
          <a:p>
            <a:pPr lvl="1"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     - Hyperesthesia</a:t>
            </a:r>
          </a:p>
          <a:p>
            <a:pPr lvl="1"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     - Dysesthesia</a:t>
            </a:r>
          </a:p>
          <a:p>
            <a:pPr lvl="1"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     - Allodynia</a:t>
            </a:r>
          </a:p>
          <a:p>
            <a:pPr lvl="1">
              <a:buFontTx/>
              <a:buNone/>
            </a:pPr>
            <a:r>
              <a:rPr lang="en-US" sz="2800" dirty="0">
                <a:solidFill>
                  <a:srgbClr val="FFFF66"/>
                </a:solidFill>
              </a:rPr>
              <a:t>   3- Motor Deficit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FFFF66"/>
                </a:solidFill>
              </a:rPr>
              <a:t>             </a:t>
            </a:r>
            <a:r>
              <a:rPr lang="en-US" sz="2400" i="1" dirty="0">
                <a:solidFill>
                  <a:srgbClr val="FFFF66"/>
                </a:solidFill>
              </a:rPr>
              <a:t>- Location</a:t>
            </a:r>
          </a:p>
          <a:p>
            <a:pPr lvl="1"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      - Severity</a:t>
            </a:r>
          </a:p>
          <a:p>
            <a:pPr lvl="1"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      - Change in motor function loss – </a:t>
            </a:r>
            <a:r>
              <a:rPr lang="en-US" sz="2400" b="1" dirty="0">
                <a:solidFill>
                  <a:schemeClr val="hlink"/>
                </a:solidFill>
              </a:rPr>
              <a:t>Motor march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FFFF66"/>
                </a:solidFill>
              </a:rPr>
              <a:t>   </a:t>
            </a:r>
            <a:r>
              <a:rPr lang="en-US" sz="2800" dirty="0">
                <a:solidFill>
                  <a:srgbClr val="FFFF66"/>
                </a:solidFill>
              </a:rPr>
              <a:t>4- Autonomic dysfunction</a:t>
            </a:r>
          </a:p>
          <a:p>
            <a:pPr lvl="1"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      - Sweating – loss or increased</a:t>
            </a:r>
          </a:p>
          <a:p>
            <a:pPr lvl="1"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      - Coolness</a:t>
            </a:r>
          </a:p>
          <a:p>
            <a:pPr lvl="1"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      - Cyanosis</a:t>
            </a:r>
            <a:r>
              <a:rPr lang="en-US" sz="2400" dirty="0">
                <a:solidFill>
                  <a:srgbClr val="FFFF66"/>
                </a:solidFill>
              </a:rPr>
              <a:t>         </a:t>
            </a:r>
            <a:endParaRPr lang="en-US" sz="2400" i="1" dirty="0">
              <a:solidFill>
                <a:srgbClr val="FFFF66"/>
              </a:solidFill>
            </a:endParaRPr>
          </a:p>
        </p:txBody>
      </p:sp>
      <p:pic>
        <p:nvPicPr>
          <p:cNvPr id="8197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mfilstra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9A598C-6A2D-467A-A276-0D54CBF72946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0" y="317500"/>
            <a:ext cx="9144000" cy="427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lang="en-US" dirty="0"/>
              <a:t>    3- CT- myelography:</a:t>
            </a:r>
          </a:p>
          <a:p>
            <a:pPr marL="742950" indent="-285750">
              <a:buFontTx/>
              <a:buNone/>
            </a:pPr>
            <a:r>
              <a:rPr lang="en-US" dirty="0"/>
              <a:t>       </a:t>
            </a:r>
            <a:r>
              <a:rPr lang="en-US" sz="2400" dirty="0"/>
              <a:t>- Useful in predicting spinal nerve root avulsion in BPI </a:t>
            </a:r>
          </a:p>
          <a:p>
            <a:pPr marL="742950" indent="-285750">
              <a:buFontTx/>
              <a:buNone/>
            </a:pPr>
            <a:endParaRPr lang="en-US" sz="2400" dirty="0"/>
          </a:p>
          <a:p>
            <a:pPr marL="742950" indent="-285750">
              <a:buFontTx/>
              <a:buNone/>
            </a:pPr>
            <a:endParaRPr lang="en-US" sz="2400" dirty="0"/>
          </a:p>
          <a:p>
            <a:pPr marL="742950" indent="-285750">
              <a:buFontTx/>
              <a:buNone/>
            </a:pPr>
            <a:r>
              <a:rPr lang="en-US" dirty="0"/>
              <a:t>2- MRI and MR Neurography</a:t>
            </a:r>
            <a:r>
              <a:rPr lang="en-US" sz="3600" dirty="0"/>
              <a:t> :</a:t>
            </a:r>
          </a:p>
          <a:p>
            <a:pPr marL="742950" indent="-285750">
              <a:buFontTx/>
              <a:buNone/>
            </a:pPr>
            <a:r>
              <a:rPr lang="en-US" sz="3600" dirty="0"/>
              <a:t>    </a:t>
            </a:r>
            <a:r>
              <a:rPr lang="en-US" sz="2400" dirty="0"/>
              <a:t>- Uses fast spin echo (FSE) pulse sequences on a standard 1.5 T </a:t>
            </a:r>
          </a:p>
          <a:p>
            <a:pPr marL="742950" indent="-285750">
              <a:buFontTx/>
              <a:buNone/>
            </a:pPr>
            <a:r>
              <a:rPr lang="en-US" sz="2400" dirty="0"/>
              <a:t>        MRI</a:t>
            </a:r>
          </a:p>
          <a:p>
            <a:pPr marL="742950" indent="-285750">
              <a:buFontTx/>
              <a:buNone/>
            </a:pPr>
            <a:r>
              <a:rPr lang="en-US" sz="2400" dirty="0"/>
              <a:t>     - Increased signal intensity in denervated muscles</a:t>
            </a:r>
          </a:p>
          <a:p>
            <a:pPr marL="742950" indent="-285750">
              <a:buFontTx/>
              <a:buNone/>
            </a:pPr>
            <a:r>
              <a:rPr lang="en-US" sz="2400" dirty="0"/>
              <a:t>         (using STIR or T2 weighted pulse sequence)</a:t>
            </a:r>
          </a:p>
        </p:txBody>
      </p:sp>
      <p:pic>
        <p:nvPicPr>
          <p:cNvPr id="55301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643AA9-1D3E-4253-9AEA-3BCB80C6A0BB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0" y="1219200"/>
            <a:ext cx="9110663" cy="396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Char char="-"/>
            </a:pPr>
            <a:r>
              <a:rPr lang="en-US" sz="2400" dirty="0"/>
              <a:t>Signal change as early as 4</a:t>
            </a:r>
            <a:r>
              <a:rPr lang="en-US" sz="2400" baseline="30000" dirty="0"/>
              <a:t>th</a:t>
            </a:r>
            <a:r>
              <a:rPr lang="en-US" sz="2400" dirty="0"/>
              <a:t> day, in contrast to the 2-3</a:t>
            </a:r>
          </a:p>
          <a:p>
            <a:pPr marL="742950" indent="-285750">
              <a:buFontTx/>
              <a:buNone/>
            </a:pPr>
            <a:r>
              <a:rPr lang="en-US" sz="2400" dirty="0"/>
              <a:t>    weeks in EMG</a:t>
            </a:r>
          </a:p>
          <a:p>
            <a:pPr marL="742950" indent="-285750">
              <a:buFontTx/>
              <a:buChar char="-"/>
            </a:pPr>
            <a:endParaRPr lang="en-US" sz="2400" dirty="0"/>
          </a:p>
          <a:p>
            <a:pPr marL="742950" indent="-285750">
              <a:buFontTx/>
              <a:buChar char="-"/>
            </a:pPr>
            <a:r>
              <a:rPr lang="en-US" sz="2400" dirty="0"/>
              <a:t>Signal changes normalize with muscle reinnervation</a:t>
            </a:r>
          </a:p>
          <a:p>
            <a:pPr marL="742950" indent="-285750">
              <a:buFontTx/>
              <a:buChar char="-"/>
            </a:pPr>
            <a:endParaRPr lang="en-US" sz="2400" dirty="0"/>
          </a:p>
          <a:p>
            <a:pPr marL="742950" indent="-285750">
              <a:buFontTx/>
              <a:buChar char="-"/>
            </a:pPr>
            <a:r>
              <a:rPr lang="en-US" sz="2400" dirty="0"/>
              <a:t>Useful in early differentiation from neuropraxia to high grade injury</a:t>
            </a:r>
          </a:p>
          <a:p>
            <a:pPr marL="742950" indent="-285750">
              <a:buFontTx/>
              <a:buNone/>
            </a:pPr>
            <a:endParaRPr lang="en-US" sz="2400" dirty="0"/>
          </a:p>
          <a:p>
            <a:pPr marL="742950" indent="-285750">
              <a:buFontTx/>
              <a:buChar char="-"/>
            </a:pPr>
            <a:r>
              <a:rPr lang="en-US" sz="2400" dirty="0"/>
              <a:t>Chronic denervation with muscle atrophy- best seen in</a:t>
            </a:r>
          </a:p>
          <a:p>
            <a:pPr marL="742950" indent="-285750">
              <a:buFontTx/>
              <a:buNone/>
            </a:pPr>
            <a:r>
              <a:rPr lang="en-US" sz="2400" dirty="0"/>
              <a:t>     T1WI</a:t>
            </a:r>
          </a:p>
        </p:txBody>
      </p:sp>
      <p:pic>
        <p:nvPicPr>
          <p:cNvPr id="56325" name="Picture 7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5CF243-1816-4DC4-B467-37FCEC966DC5}" type="slidenum">
              <a:rPr lang="en-US"/>
              <a:pPr/>
              <a:t>52</a:t>
            </a:fld>
            <a:endParaRPr lang="en-US" dirty="0"/>
          </a:p>
        </p:txBody>
      </p:sp>
      <p:graphicFrame>
        <p:nvGraphicFramePr>
          <p:cNvPr id="109710" name="Group 142"/>
          <p:cNvGraphicFramePr>
            <a:graphicFrameLocks noGrp="1"/>
          </p:cNvGraphicFramePr>
          <p:nvPr/>
        </p:nvGraphicFramePr>
        <p:xfrm>
          <a:off x="381000" y="838200"/>
          <a:ext cx="8305800" cy="5545137"/>
        </p:xfrm>
        <a:graphic>
          <a:graphicData uri="http://schemas.openxmlformats.org/drawingml/2006/table">
            <a:tbl>
              <a:tblPr/>
              <a:tblGrid>
                <a:gridCol w="1828800"/>
                <a:gridCol w="2133600"/>
                <a:gridCol w="2244725"/>
                <a:gridCol w="2098675"/>
              </a:tblGrid>
              <a:tr h="779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DIAGNOSTIC MODALITY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NEUROPRAXIA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AXONOTMETIS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NEUROTMETIS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NERVE CONDUCTION STUDY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Focal nerve conduction block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Initial absence of nerve conduction followed by recovery through regeneration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Persistent absence of nerve conduction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EMG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No denervation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Denervation after 2-3 wk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Persistent denervation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MR neurography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Focal signal increase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Transient signal increase distal to injury followed by normalization with axonal regeneration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Signal increase distal to injury followed by delayed normalization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  <a:tr h="1344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MRI of muscle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Transient signal increase followed by normalization with muscle reinnervation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Transient signal increase, then reduction with atrophy and fatty infiltration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  <p:sp>
        <p:nvSpPr>
          <p:cNvPr id="57380" name="Text Box 125"/>
          <p:cNvSpPr txBox="1">
            <a:spLocks noChangeArrowheads="1"/>
          </p:cNvSpPr>
          <p:nvPr/>
        </p:nvSpPr>
        <p:spPr bwMode="auto">
          <a:xfrm>
            <a:off x="533400" y="152400"/>
            <a:ext cx="80772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lang="en-US" sz="2800" b="1" u="sng" dirty="0">
                <a:solidFill>
                  <a:srgbClr val="FFCC00"/>
                </a:solidFill>
              </a:rPr>
              <a:t>Correlation of MRI findings with EMG/NCV</a:t>
            </a:r>
            <a:r>
              <a:rPr lang="en-US" sz="28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57381" name="Picture 143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22E2BC-0582-4AAB-866D-6DBA8806D04C}" type="slidenum">
              <a:rPr lang="en-US"/>
              <a:pPr/>
              <a:t>53</a:t>
            </a:fld>
            <a:endParaRPr lang="en-US" dirty="0"/>
          </a:p>
        </p:txBody>
      </p:sp>
      <p:pic>
        <p:nvPicPr>
          <p:cNvPr id="58372" name="Picture 4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990600" y="457200"/>
            <a:ext cx="7848600" cy="5888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</a:rPr>
              <a:t>            MANAGEMENT</a:t>
            </a:r>
          </a:p>
          <a:p>
            <a:pPr marL="742950" indent="-285750">
              <a:buFontTx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742950" indent="-28575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accent1"/>
                </a:solidFill>
              </a:rPr>
              <a:t>                CONTROVERSIES	</a:t>
            </a:r>
          </a:p>
          <a:p>
            <a:pPr marL="742950" indent="-285750">
              <a:buFontTx/>
              <a:buNone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indent="-285750">
              <a:buFontTx/>
              <a:buNone/>
              <a:defRPr/>
            </a:pPr>
            <a:r>
              <a:rPr lang="en-US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 operate / manage  conservatively ?</a:t>
            </a:r>
          </a:p>
          <a:p>
            <a:pPr marL="742950" indent="-285750">
              <a:defRPr/>
            </a:pPr>
            <a:endParaRPr lang="en-US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indent="-285750">
              <a:buFontTx/>
              <a:buNone/>
              <a:defRPr/>
            </a:pPr>
            <a:r>
              <a:rPr lang="en-US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When to operate ?</a:t>
            </a:r>
          </a:p>
          <a:p>
            <a:pPr marL="742950" indent="-285750">
              <a:defRPr/>
            </a:pPr>
            <a:endParaRPr lang="en-US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indent="-285750">
              <a:buFontTx/>
              <a:buNone/>
              <a:defRPr/>
            </a:pPr>
            <a:r>
              <a:rPr lang="en-US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Type of Surgery  ?</a:t>
            </a:r>
          </a:p>
          <a:p>
            <a:pPr marL="742950" indent="-285750">
              <a:buFontTx/>
              <a:buNone/>
              <a:defRPr/>
            </a:pPr>
            <a:endParaRPr lang="en-US" b="1" i="1" dirty="0">
              <a:solidFill>
                <a:srgbClr val="FFFF66"/>
              </a:solidFill>
            </a:endParaRPr>
          </a:p>
          <a:p>
            <a:pPr marL="742950" indent="-285750">
              <a:buFontTx/>
              <a:buNone/>
              <a:defRPr/>
            </a:pPr>
            <a:r>
              <a:rPr lang="en-US" b="1" i="1" dirty="0">
                <a:solidFill>
                  <a:srgbClr val="FFFF00"/>
                </a:solidFill>
              </a:rPr>
              <a:t>     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8EC453-A9CD-4CE5-94F3-EDFF54AB2227}" type="slidenum">
              <a:rPr lang="en-US"/>
              <a:pPr/>
              <a:t>54</a:t>
            </a:fld>
            <a:endParaRPr lang="en-US" dirty="0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629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00FF00"/>
                </a:solidFill>
              </a:rPr>
              <a:t>                   Conservative Treatment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           </a:t>
            </a:r>
          </a:p>
          <a:p>
            <a:pPr eaLnBrk="1" hangingPunct="1">
              <a:buFontTx/>
              <a:buChar char="•"/>
            </a:pPr>
            <a:r>
              <a:rPr lang="en-US" sz="2000" dirty="0" smtClean="0"/>
              <a:t>  </a:t>
            </a:r>
            <a:r>
              <a:rPr lang="en-US" sz="2400" dirty="0" smtClean="0">
                <a:solidFill>
                  <a:srgbClr val="FFFF66"/>
                </a:solidFill>
              </a:rPr>
              <a:t>For Neuropraxia and mild cases of axonotmesis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FFFF66"/>
                </a:solidFill>
              </a:rPr>
              <a:t>          - Most of the mild lesions recover within one month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solidFill>
                <a:srgbClr val="FFFF66"/>
              </a:solidFill>
            </a:endParaRPr>
          </a:p>
          <a:p>
            <a:pPr eaLnBrk="1" hangingPunct="1">
              <a:buSzPct val="90000"/>
              <a:buFontTx/>
              <a:buChar char="•"/>
            </a:pPr>
            <a:r>
              <a:rPr lang="en-US" sz="2400" dirty="0" smtClean="0">
                <a:solidFill>
                  <a:srgbClr val="FFFF66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AIM :</a:t>
            </a:r>
            <a:r>
              <a:rPr lang="en-US" sz="2400" dirty="0" smtClean="0">
                <a:solidFill>
                  <a:srgbClr val="FFFF66"/>
                </a:solidFill>
              </a:rPr>
              <a:t> Preservation of  the mobility of affect limb till recovery</a:t>
            </a:r>
          </a:p>
          <a:p>
            <a:pPr eaLnBrk="1" hangingPunct="1">
              <a:buSzPct val="90000"/>
              <a:buFontTx/>
              <a:buChar char="•"/>
            </a:pPr>
            <a:r>
              <a:rPr lang="en-US" sz="2800" b="1" i="1" dirty="0" smtClean="0">
                <a:solidFill>
                  <a:srgbClr val="FF9966"/>
                </a:solidFill>
              </a:rPr>
              <a:t>Components :</a:t>
            </a:r>
          </a:p>
          <a:p>
            <a:pPr eaLnBrk="1" hangingPunct="1">
              <a:buSzPct val="90000"/>
              <a:buFontTx/>
              <a:buNone/>
            </a:pPr>
            <a:r>
              <a:rPr lang="en-US" sz="2400" dirty="0" smtClean="0">
                <a:solidFill>
                  <a:srgbClr val="FFFF66"/>
                </a:solidFill>
              </a:rPr>
              <a:t>         1- Splintage of the paralytic limb</a:t>
            </a:r>
          </a:p>
          <a:p>
            <a:pPr eaLnBrk="1" hangingPunct="1">
              <a:buSzPct val="90000"/>
              <a:buFontTx/>
              <a:buNone/>
            </a:pPr>
            <a:r>
              <a:rPr lang="en-US" sz="2400" dirty="0" smtClean="0">
                <a:solidFill>
                  <a:srgbClr val="FFFF66"/>
                </a:solidFill>
              </a:rPr>
              <a:t>                   - with position to most effectively relax the </a:t>
            </a:r>
          </a:p>
          <a:p>
            <a:pPr eaLnBrk="1" hangingPunct="1">
              <a:buSzPct val="90000"/>
              <a:buFontTx/>
              <a:buNone/>
            </a:pPr>
            <a:r>
              <a:rPr lang="en-US" sz="2400" dirty="0" smtClean="0">
                <a:solidFill>
                  <a:srgbClr val="FFFF66"/>
                </a:solidFill>
              </a:rPr>
              <a:t>                      affected muscles</a:t>
            </a:r>
          </a:p>
          <a:p>
            <a:pPr eaLnBrk="1" hangingPunct="1">
              <a:buSzPct val="90000"/>
              <a:buFontTx/>
              <a:buNone/>
            </a:pPr>
            <a:r>
              <a:rPr lang="en-US" sz="2800" dirty="0" smtClean="0">
                <a:solidFill>
                  <a:srgbClr val="FFFF66"/>
                </a:solidFill>
              </a:rPr>
              <a:t>              </a:t>
            </a:r>
            <a:r>
              <a:rPr lang="en-US" sz="2000" dirty="0" smtClean="0">
                <a:solidFill>
                  <a:srgbClr val="FFFF66"/>
                </a:solidFill>
              </a:rPr>
              <a:t>Axillary N. – Shoulder abduction splint</a:t>
            </a:r>
          </a:p>
          <a:p>
            <a:pPr eaLnBrk="1" hangingPunct="1">
              <a:buSzPct val="90000"/>
              <a:buFontTx/>
              <a:buNone/>
            </a:pPr>
            <a:r>
              <a:rPr lang="en-US" sz="2000" dirty="0" smtClean="0">
                <a:solidFill>
                  <a:srgbClr val="FFFF66"/>
                </a:solidFill>
              </a:rPr>
              <a:t>                    Radial N. – Cock-up splint </a:t>
            </a:r>
          </a:p>
          <a:p>
            <a:pPr eaLnBrk="1" hangingPunct="1">
              <a:buSzPct val="90000"/>
              <a:buFontTx/>
              <a:buNone/>
            </a:pPr>
            <a:r>
              <a:rPr lang="en-US" sz="2000" dirty="0" smtClean="0">
                <a:solidFill>
                  <a:srgbClr val="FFFF66"/>
                </a:solidFill>
              </a:rPr>
              <a:t>                    Ulnar N. – Knuckle – bender splint</a:t>
            </a:r>
          </a:p>
          <a:p>
            <a:pPr eaLnBrk="1" hangingPunct="1">
              <a:buSzPct val="90000"/>
              <a:buFontTx/>
              <a:buNone/>
            </a:pPr>
            <a:r>
              <a:rPr lang="en-US" sz="2000" dirty="0" smtClean="0">
                <a:solidFill>
                  <a:srgbClr val="FFFF66"/>
                </a:solidFill>
              </a:rPr>
              <a:t>                    Sciatic N. – Food drop splint</a:t>
            </a:r>
          </a:p>
        </p:txBody>
      </p:sp>
      <p:pic>
        <p:nvPicPr>
          <p:cNvPr id="60422" name="Picture 6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F8809B-C736-4BFA-8183-11C374D80D70}" type="slidenum">
              <a:rPr lang="en-US"/>
              <a:pPr/>
              <a:t>55</a:t>
            </a:fld>
            <a:endParaRPr lang="en-US" dirty="0"/>
          </a:p>
        </p:txBody>
      </p:sp>
      <p:pic>
        <p:nvPicPr>
          <p:cNvPr id="61444" name="Picture 4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533400" y="228600"/>
            <a:ext cx="8610600" cy="5240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None/>
            </a:pPr>
            <a:endParaRPr lang="en-US" sz="2400" dirty="0"/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2- Care of skin and nails</a:t>
            </a:r>
          </a:p>
          <a:p>
            <a:pPr lvl="1">
              <a:buFontTx/>
              <a:buNone/>
            </a:pPr>
            <a:endParaRPr lang="en-US" sz="2400" dirty="0">
              <a:solidFill>
                <a:srgbClr val="FFFF66"/>
              </a:solidFill>
            </a:endParaRP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3- Physiotherapy :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- Full range of movement at least once every day 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- Massage of paralysed muscles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- Building up of the recovering muscles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- Developing the unaffected or partially affected muscles</a:t>
            </a:r>
          </a:p>
          <a:p>
            <a:pPr lvl="1">
              <a:buFontTx/>
              <a:buNone/>
            </a:pPr>
            <a:endParaRPr lang="en-US" sz="2400" dirty="0">
              <a:solidFill>
                <a:srgbClr val="FFFF66"/>
              </a:solidFill>
            </a:endParaRP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4- Drugs :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- Analgesics for pain </a:t>
            </a:r>
          </a:p>
          <a:p>
            <a:pPr lvl="2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- Steroids ??</a:t>
            </a:r>
          </a:p>
          <a:p>
            <a:pPr lvl="2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- Methylcobalamine ??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D7E69D-5869-4116-A547-02FB40673E0D}" type="slidenum">
              <a:rPr lang="en-US"/>
              <a:pPr/>
              <a:t>56</a:t>
            </a:fld>
            <a:endParaRPr lang="en-US" dirty="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lang="en-US" b="1" dirty="0">
                <a:solidFill>
                  <a:srgbClr val="00FF00"/>
                </a:solidFill>
              </a:rPr>
              <a:t>                 </a:t>
            </a:r>
            <a:r>
              <a:rPr lang="en-US" sz="3600" b="1" dirty="0">
                <a:solidFill>
                  <a:srgbClr val="00FF00"/>
                </a:solidFill>
              </a:rPr>
              <a:t>Surgical Treatment</a:t>
            </a:r>
          </a:p>
          <a:p>
            <a:pPr marL="742950" indent="-285750">
              <a:buFontTx/>
              <a:buNone/>
            </a:pPr>
            <a:r>
              <a:rPr lang="en-US" dirty="0"/>
              <a:t>      </a:t>
            </a:r>
            <a:r>
              <a:rPr lang="en-US" b="1" i="1" dirty="0">
                <a:solidFill>
                  <a:schemeClr val="accent1"/>
                </a:solidFill>
              </a:rPr>
              <a:t>Timing of surgical nerve reconstruction</a:t>
            </a:r>
            <a:r>
              <a:rPr lang="en-US" dirty="0"/>
              <a:t>  </a:t>
            </a:r>
          </a:p>
          <a:p>
            <a:pPr marL="742950" indent="-285750">
              <a:buFontTx/>
              <a:buNone/>
            </a:pPr>
            <a:r>
              <a:rPr lang="en-US" dirty="0"/>
              <a:t>                                                                  </a:t>
            </a:r>
            <a:r>
              <a:rPr lang="en-US" sz="1600" dirty="0"/>
              <a:t>(</a:t>
            </a:r>
            <a:r>
              <a:rPr lang="en-US" sz="1600" b="1" dirty="0"/>
              <a:t>TSMJ Vol 8 2007)</a:t>
            </a:r>
            <a:r>
              <a:rPr lang="en-US" sz="1600" dirty="0"/>
              <a:t> </a:t>
            </a:r>
          </a:p>
          <a:p>
            <a:pPr marL="742950" indent="-285750">
              <a:buFontTx/>
              <a:buChar char="•"/>
            </a:pPr>
            <a:r>
              <a:rPr lang="en-US" sz="2400" b="1" dirty="0">
                <a:solidFill>
                  <a:srgbClr val="FFFF66"/>
                </a:solidFill>
              </a:rPr>
              <a:t>A- Immediate: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- Preferred in clean cut laceration</a:t>
            </a:r>
          </a:p>
          <a:p>
            <a:pPr marL="742950" indent="-285750">
              <a:buFontTx/>
              <a:buNone/>
            </a:pP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 </a:t>
            </a:r>
            <a:r>
              <a:rPr lang="en-US" sz="2400" b="1" dirty="0">
                <a:solidFill>
                  <a:srgbClr val="FFFF66"/>
                </a:solidFill>
              </a:rPr>
              <a:t>B- Early (1 month):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- Blunt trauma or avulsion injury causing complete nerve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destruction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- Nerve ends are usually contracted and/or scars need to be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resected</a:t>
            </a:r>
          </a:p>
          <a:p>
            <a:pPr marL="742950" indent="-285750">
              <a:buFontTx/>
              <a:buNone/>
            </a:pP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  </a:t>
            </a:r>
            <a:r>
              <a:rPr lang="en-US" sz="2400" b="1" dirty="0">
                <a:solidFill>
                  <a:srgbClr val="FFFF66"/>
                </a:solidFill>
              </a:rPr>
              <a:t>C- Delayed (3-6 months):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- when the degree of injury has not yet been ascertained with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expectation as natural recovery  better than surgical repair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and no signs of  recovery</a:t>
            </a:r>
          </a:p>
        </p:txBody>
      </p:sp>
      <p:pic>
        <p:nvPicPr>
          <p:cNvPr id="62469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0CD634-F4D6-48DE-8F06-60CD32BD04B8}" type="slidenum">
              <a:rPr lang="en-US"/>
              <a:pPr/>
              <a:t>57</a:t>
            </a:fld>
            <a:endParaRPr lang="en-US" dirty="0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152400" y="1066800"/>
            <a:ext cx="9144000" cy="4754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lang="en-US" sz="2800" b="1" dirty="0">
                <a:solidFill>
                  <a:srgbClr val="FFFF66"/>
                </a:solidFill>
              </a:rPr>
              <a:t>D- Late (1-2 years or more) :</a:t>
            </a:r>
          </a:p>
          <a:p>
            <a:pPr marL="742950" indent="-285750">
              <a:buFontTx/>
              <a:buNone/>
            </a:pPr>
            <a:r>
              <a:rPr lang="en-US" sz="2800" dirty="0">
                <a:solidFill>
                  <a:srgbClr val="FFFF66"/>
                </a:solidFill>
              </a:rPr>
              <a:t>        </a:t>
            </a:r>
            <a:r>
              <a:rPr lang="en-US" sz="2400" dirty="0">
                <a:solidFill>
                  <a:srgbClr val="FFFF66"/>
                </a:solidFill>
              </a:rPr>
              <a:t>- Generally only carried out for pain control, such as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neuroma resection.</a:t>
            </a:r>
          </a:p>
          <a:p>
            <a:pPr marL="742950" indent="-285750">
              <a:buFontTx/>
              <a:buNone/>
            </a:pPr>
            <a:r>
              <a:rPr lang="en-US" b="1" dirty="0">
                <a:solidFill>
                  <a:srgbClr val="FFFF66"/>
                </a:solidFill>
              </a:rPr>
              <a:t>                </a:t>
            </a: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After 6 months the overall results of nerve repair steadily deteriorate</a:t>
            </a:r>
          </a:p>
          <a:p>
            <a:pPr marL="742950" indent="-285750"/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Nerve reconstruction is not recommended after 18 months </a:t>
            </a:r>
          </a:p>
          <a:p>
            <a:pPr marL="742950" indent="-285750"/>
            <a:endParaRPr lang="en-US" sz="2400" dirty="0">
              <a:solidFill>
                <a:srgbClr val="FFFF66"/>
              </a:solidFill>
            </a:endParaRPr>
          </a:p>
          <a:p>
            <a:pPr marL="742950" indent="-285750"/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None/>
            </a:pPr>
            <a:r>
              <a:rPr lang="en-US" b="1" dirty="0">
                <a:solidFill>
                  <a:srgbClr val="FFFF66"/>
                </a:solidFill>
              </a:rPr>
              <a:t>                    </a:t>
            </a:r>
          </a:p>
        </p:txBody>
      </p:sp>
      <p:pic>
        <p:nvPicPr>
          <p:cNvPr id="63493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140C15-9FAE-4767-B006-4ECE613DE5F0}" type="slidenum">
              <a:rPr lang="en-US"/>
              <a:pPr/>
              <a:t>58</a:t>
            </a:fld>
            <a:endParaRPr lang="en-US" dirty="0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445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        </a:t>
            </a:r>
            <a:r>
              <a:rPr lang="en-US" b="1" dirty="0">
                <a:solidFill>
                  <a:srgbClr val="FF00FF"/>
                </a:solidFill>
              </a:rPr>
              <a:t>Preoperative planning priorities</a:t>
            </a:r>
          </a:p>
          <a:p>
            <a:pPr marL="742950" indent="-285750">
              <a:buFontTx/>
              <a:buNone/>
            </a:pPr>
            <a:r>
              <a:rPr lang="en-US" sz="2400" b="1" dirty="0"/>
              <a:t>    </a:t>
            </a:r>
          </a:p>
          <a:p>
            <a:pPr marL="742950" indent="-285750">
              <a:buFontTx/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FFFF66"/>
                </a:solidFill>
              </a:rPr>
              <a:t>1. Review clinical examinations </a:t>
            </a:r>
            <a:br>
              <a:rPr lang="en-US" sz="2400" dirty="0">
                <a:solidFill>
                  <a:srgbClr val="FFFF66"/>
                </a:solidFill>
              </a:rPr>
            </a:b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2. Scrutinize electro diagnostic studies </a:t>
            </a:r>
            <a:br>
              <a:rPr lang="en-US" sz="2400" dirty="0">
                <a:solidFill>
                  <a:srgbClr val="FFFF66"/>
                </a:solidFill>
              </a:rPr>
            </a:b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3. Review CT myelography/imaging </a:t>
            </a:r>
            <a:br>
              <a:rPr lang="en-US" sz="2400" dirty="0">
                <a:solidFill>
                  <a:srgbClr val="FFFF66"/>
                </a:solidFill>
              </a:rPr>
            </a:b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4. Assemble operative team, plan for intraoperative electro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diagnostic studies </a:t>
            </a:r>
            <a:br>
              <a:rPr lang="en-US" sz="2400" dirty="0">
                <a:solidFill>
                  <a:srgbClr val="FFFF66"/>
                </a:solidFill>
              </a:rPr>
            </a:b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5. Plan a preoperative conference, including priorities and 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contingency plans </a:t>
            </a:r>
            <a:br>
              <a:rPr lang="en-US" sz="2400" dirty="0">
                <a:solidFill>
                  <a:srgbClr val="FFFF66"/>
                </a:solidFill>
              </a:rPr>
            </a:b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6. Prepare patient’s expectations </a:t>
            </a:r>
            <a:br>
              <a:rPr lang="en-US" sz="2400" dirty="0">
                <a:solidFill>
                  <a:srgbClr val="FFFF66"/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64517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AEE8B-814B-4F08-A12F-2C461D89451D}" type="slidenum">
              <a:rPr lang="en-US"/>
              <a:pPr/>
              <a:t>59</a:t>
            </a:fld>
            <a:endParaRPr lang="en-US" dirty="0"/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0" y="0"/>
            <a:ext cx="8509000" cy="7089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742950" indent="-285750">
              <a:buFontTx/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            </a:t>
            </a:r>
            <a:r>
              <a:rPr lang="en-US" b="1" dirty="0">
                <a:solidFill>
                  <a:srgbClr val="FF00FF"/>
                </a:solidFill>
              </a:rPr>
              <a:t>Principles Of surgical Repair</a:t>
            </a:r>
          </a:p>
          <a:p>
            <a:pPr marL="742950" indent="-285750">
              <a:buFontTx/>
              <a:buNone/>
              <a:defRPr/>
            </a:pPr>
            <a:endParaRPr lang="en-US" b="1" dirty="0">
              <a:solidFill>
                <a:srgbClr val="FF00FF"/>
              </a:solidFill>
            </a:endParaRPr>
          </a:p>
          <a:p>
            <a:pPr marL="742950" indent="-285750">
              <a:buFontTx/>
              <a:buChar char="•"/>
              <a:defRPr/>
            </a:pPr>
            <a:r>
              <a:rPr lang="en-US" sz="2400" dirty="0">
                <a:solidFill>
                  <a:srgbClr val="FFFF66"/>
                </a:solidFill>
              </a:rPr>
              <a:t>Exposure Of Healthy nerve proximal and distal to injury</a:t>
            </a:r>
          </a:p>
          <a:p>
            <a:pPr marL="742950" indent="-285750">
              <a:buFontTx/>
              <a:buChar char="•"/>
              <a:defRPr/>
            </a:pP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Char char="•"/>
              <a:defRPr/>
            </a:pPr>
            <a:r>
              <a:rPr lang="en-US" sz="2400" dirty="0">
                <a:solidFill>
                  <a:srgbClr val="FFFF66"/>
                </a:solidFill>
              </a:rPr>
              <a:t>Intra operative Electrophysiological evaluation</a:t>
            </a:r>
          </a:p>
          <a:p>
            <a:pPr marL="742950" indent="-285750">
              <a:buFontTx/>
              <a:buChar char="•"/>
              <a:defRPr/>
            </a:pP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Char char="•"/>
              <a:defRPr/>
            </a:pPr>
            <a:r>
              <a:rPr lang="en-US" sz="2400" dirty="0">
                <a:solidFill>
                  <a:srgbClr val="FFFF66"/>
                </a:solidFill>
              </a:rPr>
              <a:t>Intraoperative microscopic examination by quick section</a:t>
            </a:r>
          </a:p>
          <a:p>
            <a:pPr marL="742950" indent="-285750">
              <a:buFontTx/>
              <a:buChar char="•"/>
              <a:defRPr/>
            </a:pP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Char char="•"/>
              <a:defRPr/>
            </a:pPr>
            <a:r>
              <a:rPr lang="en-US" sz="2400" dirty="0">
                <a:solidFill>
                  <a:srgbClr val="FFFF66"/>
                </a:solidFill>
              </a:rPr>
              <a:t>Fascicular /Group fascicular /Epineural microsuture technique</a:t>
            </a:r>
          </a:p>
          <a:p>
            <a:pPr marL="742950" indent="-285750">
              <a:buFontTx/>
              <a:buChar char="•"/>
              <a:defRPr/>
            </a:pPr>
            <a:endParaRPr lang="en-US" sz="24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indent="-285750">
              <a:buFontTx/>
              <a:buChar char="•"/>
              <a:defRPr/>
            </a:pPr>
            <a:r>
              <a:rPr 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Avoid damage to the blood supply to the nerve </a:t>
            </a:r>
          </a:p>
          <a:p>
            <a:pPr marL="742950" indent="-285750">
              <a:buFontTx/>
              <a:buChar char="•"/>
              <a:defRPr/>
            </a:pP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Char char="•"/>
              <a:defRPr/>
            </a:pPr>
            <a:r>
              <a:rPr lang="en-US" sz="2400" dirty="0">
                <a:solidFill>
                  <a:srgbClr val="FFFF66"/>
                </a:solidFill>
              </a:rPr>
              <a:t>Avoid Tension</a:t>
            </a:r>
          </a:p>
          <a:p>
            <a:pPr marL="742950" indent="-285750">
              <a:buFontTx/>
              <a:buChar char="•"/>
              <a:defRPr/>
            </a:pP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Char char="•"/>
              <a:defRPr/>
            </a:pPr>
            <a:r>
              <a:rPr lang="en-US" sz="2400" dirty="0">
                <a:solidFill>
                  <a:srgbClr val="FFFF66"/>
                </a:solidFill>
              </a:rPr>
              <a:t>Using  minimal number of sutures</a:t>
            </a:r>
          </a:p>
          <a:p>
            <a:pPr marL="742950" indent="-285750">
              <a:buFontTx/>
              <a:buChar char="•"/>
              <a:defRPr/>
            </a:pP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Char char="•"/>
              <a:defRPr/>
            </a:pPr>
            <a:endParaRPr lang="en-US" sz="2400" dirty="0">
              <a:solidFill>
                <a:srgbClr val="FFFF66"/>
              </a:solidFill>
            </a:endParaRPr>
          </a:p>
        </p:txBody>
      </p:sp>
      <p:pic>
        <p:nvPicPr>
          <p:cNvPr id="65541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49D8C2-B22D-41B4-8707-E1DCD04758F0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635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None/>
            </a:pPr>
            <a:r>
              <a:rPr lang="en-US" dirty="0"/>
              <a:t>         </a:t>
            </a:r>
            <a:r>
              <a:rPr lang="en-US" b="1" dirty="0">
                <a:solidFill>
                  <a:srgbClr val="FFFF00"/>
                </a:solidFill>
              </a:rPr>
              <a:t>NEUROLOGICAL EXAMINATION</a:t>
            </a:r>
          </a:p>
          <a:p>
            <a:pPr marL="742950" indent="-285750">
              <a:buFontTx/>
              <a:buNone/>
            </a:pPr>
            <a:r>
              <a:rPr lang="en-US" dirty="0"/>
              <a:t>   </a:t>
            </a:r>
          </a:p>
          <a:p>
            <a:pPr marL="742950" indent="-285750">
              <a:buFontTx/>
              <a:buNone/>
            </a:pPr>
            <a:r>
              <a:rPr lang="en-US" sz="2800" b="1" i="1" dirty="0">
                <a:solidFill>
                  <a:srgbClr val="FF0066"/>
                </a:solidFill>
              </a:rPr>
              <a:t>No alternative to a proper and through neurological ex.</a:t>
            </a:r>
          </a:p>
          <a:p>
            <a:pPr marL="742950" indent="-285750"/>
            <a:endParaRPr lang="en-US" sz="2800" dirty="0"/>
          </a:p>
          <a:p>
            <a:pPr marL="742950" indent="-285750">
              <a:buFontTx/>
              <a:buNone/>
            </a:pPr>
            <a:r>
              <a:rPr lang="en-US" b="1" dirty="0">
                <a:solidFill>
                  <a:srgbClr val="FFFF00"/>
                </a:solidFill>
              </a:rPr>
              <a:t>: </a:t>
            </a:r>
            <a:r>
              <a:rPr lang="en-US" b="1" i="1" dirty="0">
                <a:solidFill>
                  <a:srgbClr val="FFFF00"/>
                </a:solidFill>
              </a:rPr>
              <a:t>General Principal :</a:t>
            </a:r>
          </a:p>
          <a:p>
            <a:pPr marL="742950" indent="-285750">
              <a:buFontTx/>
              <a:buNone/>
            </a:pPr>
            <a:r>
              <a:rPr lang="en-US" dirty="0">
                <a:solidFill>
                  <a:srgbClr val="FFFF66"/>
                </a:solidFill>
              </a:rPr>
              <a:t>       </a:t>
            </a:r>
            <a:r>
              <a:rPr lang="en-US" sz="2400" dirty="0">
                <a:solidFill>
                  <a:srgbClr val="FFFF66"/>
                </a:solidFill>
              </a:rPr>
              <a:t>1- Proper exposure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2- Comparison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3- Systematic and orderly approach – </a:t>
            </a:r>
            <a:r>
              <a:rPr lang="en-US" sz="2800" b="1" i="1" u="sng" dirty="0">
                <a:solidFill>
                  <a:schemeClr val="accent1"/>
                </a:solidFill>
              </a:rPr>
              <a:t>proximal to distal</a:t>
            </a:r>
            <a:r>
              <a:rPr lang="en-US" sz="2400" dirty="0">
                <a:solidFill>
                  <a:srgbClr val="FFFF66"/>
                </a:solidFill>
              </a:rPr>
              <a:t>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4- Assessment and grade of individual muscles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5- Awareness of adaptive movements</a:t>
            </a:r>
          </a:p>
        </p:txBody>
      </p:sp>
      <p:pic>
        <p:nvPicPr>
          <p:cNvPr id="9221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011F1D-17AD-4138-A9F5-0FED0DF9348D}" type="slidenum">
              <a:rPr lang="en-US"/>
              <a:pPr/>
              <a:t>60</a:t>
            </a:fld>
            <a:endParaRPr lang="en-US" dirty="0"/>
          </a:p>
        </p:txBody>
      </p:sp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0" y="838200"/>
            <a:ext cx="8915400" cy="6226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 eaLnBrk="0" hangingPunc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Fibrin glue can further strengthen the anastomosis</a:t>
            </a: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SzTx/>
              <a:buFontTx/>
              <a:buChar char="•"/>
            </a:pP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SzTx/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Maximizing the number of motor fibers available for repair</a:t>
            </a:r>
          </a:p>
          <a:p>
            <a:pPr marL="742950" indent="-285750">
              <a:buSzTx/>
              <a:buFontTx/>
              <a:buChar char="•"/>
            </a:pP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SzTx/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Matching the graft to recipient nerve fascicles</a:t>
            </a:r>
          </a:p>
          <a:p>
            <a:pPr marL="742950" indent="-285750">
              <a:buSzTx/>
              <a:buFontTx/>
              <a:buChar char="•"/>
            </a:pPr>
            <a:endParaRPr lang="en-US" sz="24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indent="-285750">
              <a:buSzTx/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Per-operative nerve stimulation and EMG  - To establish the continuity of the nerves</a:t>
            </a:r>
          </a:p>
          <a:p>
            <a:pPr marL="742950" indent="-285750">
              <a:buSzTx/>
              <a:buFontTx/>
              <a:buChar char="•"/>
            </a:pPr>
            <a:endParaRPr lang="en-US" sz="24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indent="-285750">
              <a:buSzTx/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found to be in continuity – only external / internal Neurolysis is sufficient</a:t>
            </a:r>
          </a:p>
          <a:p>
            <a:pPr marL="742950" indent="-285750">
              <a:buSzTx/>
              <a:buFontTx/>
              <a:buChar char="•"/>
            </a:pPr>
            <a:endParaRPr lang="en-US" sz="24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indent="-285750">
              <a:buSzTx/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No NAP is recorded and microscopically the nerve appears  damaged – Resection of the lesion in continuity and repair</a:t>
            </a:r>
          </a:p>
          <a:p>
            <a:pPr marL="742950" indent="-285750">
              <a:buSzTx/>
              <a:buFontTx/>
              <a:buChar char="•"/>
            </a:pP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SzTx/>
              <a:buFontTx/>
              <a:buChar char="•"/>
            </a:pPr>
            <a:endParaRPr lang="en-US" sz="2400" dirty="0">
              <a:solidFill>
                <a:srgbClr val="FFFF66"/>
              </a:solidFill>
            </a:endParaRPr>
          </a:p>
        </p:txBody>
      </p:sp>
      <p:pic>
        <p:nvPicPr>
          <p:cNvPr id="66565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392A0E-218D-4DF2-8640-435285572473}" type="slidenum">
              <a:rPr lang="en-US"/>
              <a:pPr/>
              <a:t>61</a:t>
            </a:fld>
            <a:endParaRPr lang="en-US" dirty="0"/>
          </a:p>
        </p:txBody>
      </p:sp>
      <p:pic>
        <p:nvPicPr>
          <p:cNvPr id="68612" name="Picture 4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152400" y="0"/>
            <a:ext cx="8991600" cy="5483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lang="en-US" b="1" dirty="0">
                <a:solidFill>
                  <a:srgbClr val="FF00FF"/>
                </a:solidFill>
              </a:rPr>
              <a:t>               Surgical treatment options</a:t>
            </a:r>
          </a:p>
          <a:p>
            <a:pPr marL="742950" indent="-285750"/>
            <a:endParaRPr lang="en-US" b="1" dirty="0">
              <a:solidFill>
                <a:srgbClr val="FF00FF"/>
              </a:solidFill>
            </a:endParaRP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1- Neurolysis</a:t>
            </a:r>
          </a:p>
          <a:p>
            <a:pPr marL="742950" indent="-285750"/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2- Nerve repair</a:t>
            </a:r>
          </a:p>
          <a:p>
            <a:pPr marL="742950" indent="-285750"/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3- Nerve grafting</a:t>
            </a:r>
          </a:p>
          <a:p>
            <a:pPr marL="742950" indent="-285750"/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4- Neurotization</a:t>
            </a:r>
          </a:p>
          <a:p>
            <a:pPr marL="742950" indent="-285750"/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5- Nerve root replantation</a:t>
            </a:r>
          </a:p>
          <a:p>
            <a:pPr marL="742950" indent="-285750"/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6- Free Muscle and tendon transfers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872743-2CFB-448F-B349-2DA0A87DF7DC}" type="slidenum">
              <a:rPr lang="en-US"/>
              <a:pPr/>
              <a:t>62</a:t>
            </a:fld>
            <a:endParaRPr lang="en-US" dirty="0"/>
          </a:p>
        </p:txBody>
      </p:sp>
      <p:pic>
        <p:nvPicPr>
          <p:cNvPr id="69636" name="Picture 4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-288925" y="228600"/>
            <a:ext cx="9617075" cy="4278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                            </a:t>
            </a:r>
            <a:r>
              <a:rPr lang="en-US" b="1" dirty="0">
                <a:solidFill>
                  <a:srgbClr val="FFFF00"/>
                </a:solidFill>
              </a:rPr>
              <a:t>Neurolysis</a:t>
            </a:r>
          </a:p>
          <a:p>
            <a:pPr marL="742950" indent="-285750">
              <a:buFontTx/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pPr marL="742950" indent="-285750">
              <a:buFontTx/>
              <a:buChar char="•"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FF66"/>
                </a:solidFill>
              </a:rPr>
              <a:t>Used to decompress nerves from internal fibrosis or from surrounding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tissue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</a:t>
            </a: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 Effective only if scar tissue seen around nerve or inside epineurium,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preventing recovery or causing pain</a:t>
            </a:r>
          </a:p>
          <a:p>
            <a:pPr marL="742950" indent="-285750">
              <a:buFontTx/>
              <a:buChar char="•"/>
            </a:pP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Char char="•"/>
            </a:pPr>
            <a:r>
              <a:rPr lang="en-US" sz="2400" dirty="0"/>
              <a:t>External Vs Internal</a:t>
            </a:r>
            <a:endParaRPr lang="en-US" sz="2400" dirty="0">
              <a:solidFill>
                <a:srgbClr val="FFFF66"/>
              </a:solidFill>
            </a:endParaRPr>
          </a:p>
          <a:p>
            <a:pPr lvl="1"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795DC6-2D88-4F10-A4C6-3AFAF03A0BFF}" type="slidenum">
              <a:rPr lang="en-US"/>
              <a:pPr/>
              <a:t>63</a:t>
            </a:fld>
            <a:endParaRPr lang="en-US" dirty="0"/>
          </a:p>
        </p:txBody>
      </p:sp>
      <p:pic>
        <p:nvPicPr>
          <p:cNvPr id="70661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694" name="Rectangle 6"/>
          <p:cNvSpPr>
            <a:spLocks noChangeArrowheads="1"/>
          </p:cNvSpPr>
          <p:nvPr/>
        </p:nvSpPr>
        <p:spPr bwMode="auto">
          <a:xfrm>
            <a:off x="0" y="0"/>
            <a:ext cx="9144000" cy="541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Management of Neuroma  in continuity </a:t>
            </a:r>
          </a:p>
          <a:p>
            <a:pPr marL="742950" indent="-285750"/>
            <a:endParaRPr lang="en-US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Resected until normal looking nerve tissue is present </a:t>
            </a:r>
          </a:p>
          <a:p>
            <a:pPr marL="742950" indent="-285750">
              <a:buFontTx/>
              <a:buChar char="•"/>
            </a:pPr>
            <a:endParaRPr lang="en-US" sz="24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it extends to the root level – some sort of Neurotization required</a:t>
            </a:r>
          </a:p>
          <a:p>
            <a:pPr marL="742950" indent="-285750">
              <a:buFontTx/>
              <a:buChar char="•"/>
            </a:pPr>
            <a:endParaRPr lang="en-US" sz="24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According to published results,  some recommend resection and nerve grafting with int. neurolysis,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whereas others maintain that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neurolysis is beneficial, esp. if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intraoperative electrophysiological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testing reveals significant conduction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across the neuroma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3185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 dirty="0" smtClean="0"/>
              <a:t>               </a:t>
            </a:r>
            <a:r>
              <a:rPr lang="en-US" sz="3200" dirty="0" smtClean="0">
                <a:latin typeface="Times New Roman" pitchFamily="18" charset="0"/>
              </a:rPr>
              <a:t>Nerve Repair</a:t>
            </a:r>
            <a:r>
              <a:rPr lang="en-US" sz="3200" b="0" dirty="0" smtClean="0">
                <a:effectLst/>
                <a:latin typeface="Times New Roman" pitchFamily="18" charset="0"/>
              </a:rPr>
              <a:t> </a:t>
            </a:r>
            <a:br>
              <a:rPr lang="en-US" sz="3200" b="0" dirty="0" smtClean="0">
                <a:effectLst/>
                <a:latin typeface="Times New Roman" pitchFamily="18" charset="0"/>
              </a:rPr>
            </a:br>
            <a:r>
              <a:rPr lang="en-US" sz="2800" b="0" dirty="0" smtClean="0">
                <a:effectLst/>
                <a:latin typeface="Times New Roman" pitchFamily="18" charset="0"/>
              </a:rPr>
              <a:t/>
            </a:r>
            <a:br>
              <a:rPr lang="en-US" sz="2800" b="0" dirty="0" smtClean="0">
                <a:effectLst/>
                <a:latin typeface="Times New Roman" pitchFamily="18" charset="0"/>
              </a:rPr>
            </a:br>
            <a:r>
              <a:rPr lang="en-US" sz="2400" b="0" i="1" dirty="0" smtClean="0">
                <a:effectLst/>
                <a:latin typeface="Times New Roman" pitchFamily="18" charset="0"/>
              </a:rPr>
              <a:t>Magnification, micro-sutures </a:t>
            </a:r>
            <a:br>
              <a:rPr lang="en-US" sz="2400" b="0" i="1" dirty="0" smtClean="0">
                <a:effectLst/>
                <a:latin typeface="Times New Roman" pitchFamily="18" charset="0"/>
              </a:rPr>
            </a:br>
            <a:r>
              <a:rPr lang="en-US" sz="2400" b="0" i="1" dirty="0" smtClean="0">
                <a:effectLst/>
                <a:latin typeface="Times New Roman" pitchFamily="18" charset="0"/>
              </a:rPr>
              <a:t>and micro instruments</a:t>
            </a:r>
            <a:br>
              <a:rPr lang="en-US" sz="2400" b="0" i="1" dirty="0" smtClean="0">
                <a:effectLst/>
                <a:latin typeface="Times New Roman" pitchFamily="18" charset="0"/>
              </a:rPr>
            </a:br>
            <a:r>
              <a:rPr lang="en-US" sz="2400" b="0" i="1" dirty="0" smtClean="0">
                <a:effectLst/>
                <a:latin typeface="Times New Roman" pitchFamily="18" charset="0"/>
              </a:rPr>
              <a:t>considerably improved the </a:t>
            </a:r>
            <a:br>
              <a:rPr lang="en-US" sz="2400" b="0" i="1" dirty="0" smtClean="0">
                <a:effectLst/>
                <a:latin typeface="Times New Roman" pitchFamily="18" charset="0"/>
              </a:rPr>
            </a:br>
            <a:r>
              <a:rPr lang="en-US" sz="2400" b="0" i="1" dirty="0" smtClean="0">
                <a:effectLst/>
                <a:latin typeface="Times New Roman" pitchFamily="18" charset="0"/>
              </a:rPr>
              <a:t>results in nerve repairs.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48000"/>
            <a:ext cx="4800600" cy="3810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 smtClean="0"/>
              <a:t>Primary Repair</a:t>
            </a:r>
          </a:p>
          <a:p>
            <a:pPr eaLnBrk="1" hangingPunct="1"/>
            <a:r>
              <a:rPr lang="en-US" sz="2400" dirty="0" smtClean="0"/>
              <a:t>Sooner the better</a:t>
            </a:r>
          </a:p>
          <a:p>
            <a:pPr eaLnBrk="1" hangingPunct="1"/>
            <a:r>
              <a:rPr lang="en-US" sz="2400" dirty="0" smtClean="0"/>
              <a:t>Tissue dissection away from nerve</a:t>
            </a:r>
          </a:p>
          <a:p>
            <a:pPr eaLnBrk="1" hangingPunct="1"/>
            <a:r>
              <a:rPr lang="en-US" sz="2400" dirty="0" smtClean="0"/>
              <a:t>In secondary repair – dissection from normal to injured area</a:t>
            </a:r>
          </a:p>
          <a:p>
            <a:pPr eaLnBrk="1" hangingPunct="1"/>
            <a:r>
              <a:rPr lang="en-US" sz="2400" dirty="0" smtClean="0"/>
              <a:t>Ragged ends –pared.</a:t>
            </a:r>
          </a:p>
          <a:p>
            <a:pPr eaLnBrk="1" hangingPunct="1"/>
            <a:r>
              <a:rPr lang="en-US" sz="2400" dirty="0" smtClean="0"/>
              <a:t>Use microscope and 10\0 suture.</a:t>
            </a:r>
            <a:endParaRPr lang="en-US" sz="2800" dirty="0" smtClean="0"/>
          </a:p>
        </p:txBody>
      </p:sp>
      <p:pic>
        <p:nvPicPr>
          <p:cNvPr id="71687" name="Picture 6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F5DF6-16F1-401A-AEE5-16C8339AA2C6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E76A2D-F8A1-4DA8-B00B-6642CF80198B}" type="slidenum">
              <a:rPr lang="en-US"/>
              <a:pPr/>
              <a:t>65</a:t>
            </a:fld>
            <a:endParaRPr lang="en-US" dirty="0"/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0" y="762000"/>
            <a:ext cx="9144000" cy="5919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buClr>
                <a:srgbClr val="FF0000"/>
              </a:buClr>
              <a:buFontTx/>
              <a:buChar char="•"/>
              <a:defRPr/>
            </a:pPr>
            <a:r>
              <a:rPr lang="en-US" sz="2800" dirty="0"/>
              <a:t>   </a:t>
            </a:r>
            <a:r>
              <a:rPr lang="en-US" sz="2400" dirty="0">
                <a:solidFill>
                  <a:srgbClr val="FFFF66"/>
                </a:solidFill>
              </a:rPr>
              <a:t>Suture epineurium in background of glove piece</a:t>
            </a:r>
          </a:p>
          <a:p>
            <a:pPr marL="742950" indent="-285750">
              <a:buClr>
                <a:srgbClr val="FF0000"/>
              </a:buClr>
              <a:buFontTx/>
              <a:buNone/>
              <a:defRPr/>
            </a:pPr>
            <a:r>
              <a:rPr lang="en-US" sz="2400" dirty="0">
                <a:solidFill>
                  <a:srgbClr val="FFFF66"/>
                </a:solidFill>
              </a:rPr>
              <a:t>   </a:t>
            </a:r>
          </a:p>
          <a:p>
            <a:pPr marL="742950" indent="-285750">
              <a:buClr>
                <a:srgbClr val="FF0000"/>
              </a:buClr>
              <a:buFontTx/>
              <a:buChar char="•"/>
              <a:defRPr/>
            </a:pPr>
            <a:r>
              <a:rPr lang="en-US" sz="2400" dirty="0">
                <a:solidFill>
                  <a:srgbClr val="FFFF66"/>
                </a:solidFill>
              </a:rPr>
              <a:t>   Epineural vs </a:t>
            </a:r>
            <a:r>
              <a:rPr lang="en-US" sz="2400" dirty="0">
                <a:solidFill>
                  <a:schemeClr val="accent1"/>
                </a:solidFill>
              </a:rPr>
              <a:t>perineural repair (slightly superior)</a:t>
            </a:r>
          </a:p>
          <a:p>
            <a:pPr marL="742950" indent="-285750">
              <a:buClr>
                <a:srgbClr val="FF0000"/>
              </a:buClr>
              <a:buFontTx/>
              <a:buNone/>
              <a:defRPr/>
            </a:pPr>
            <a:r>
              <a:rPr lang="en-US" sz="2400" dirty="0">
                <a:solidFill>
                  <a:srgbClr val="FFFF66"/>
                </a:solidFill>
              </a:rPr>
              <a:t>                                                  </a:t>
            </a:r>
            <a:r>
              <a:rPr lang="en-US" sz="2000" dirty="0">
                <a:solidFill>
                  <a:srgbClr val="FF00FF"/>
                </a:solidFill>
              </a:rPr>
              <a:t>- Orgel and Terzies, 1977</a:t>
            </a:r>
          </a:p>
          <a:p>
            <a:pPr marL="742950" indent="-285750">
              <a:buClr>
                <a:srgbClr val="FF0000"/>
              </a:buClr>
              <a:buFontTx/>
              <a:buNone/>
              <a:defRPr/>
            </a:pPr>
            <a:r>
              <a:rPr lang="en-US" sz="2400" dirty="0">
                <a:solidFill>
                  <a:srgbClr val="FFFF66"/>
                </a:solidFill>
              </a:rPr>
              <a:t>    </a:t>
            </a:r>
          </a:p>
          <a:p>
            <a:pPr marL="742950" indent="-285750">
              <a:buClr>
                <a:srgbClr val="FF0000"/>
              </a:buClr>
              <a:buFontTx/>
              <a:buChar char="•"/>
              <a:defRPr/>
            </a:pPr>
            <a:r>
              <a:rPr lang="en-US" sz="2400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Sutureless anastomosis :</a:t>
            </a:r>
          </a:p>
          <a:p>
            <a:pPr lvl="3">
              <a:buClr>
                <a:srgbClr val="FF0000"/>
              </a:buClr>
              <a:buFontTx/>
              <a:buNone/>
              <a:defRPr/>
            </a:pPr>
            <a:r>
              <a:rPr lang="en-US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-</a:t>
            </a:r>
            <a:r>
              <a:rPr 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Laser welding </a:t>
            </a:r>
          </a:p>
          <a:p>
            <a:pPr lvl="3">
              <a:buClr>
                <a:srgbClr val="FF0000"/>
              </a:buClr>
              <a:buFontTx/>
              <a:buNone/>
              <a:defRPr/>
            </a:pPr>
            <a:r>
              <a:rPr 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-Tubular/ cuff union</a:t>
            </a:r>
          </a:p>
          <a:p>
            <a:pPr lvl="3">
              <a:buClr>
                <a:srgbClr val="FF0000"/>
              </a:buClr>
              <a:buFontTx/>
              <a:buNone/>
              <a:defRPr/>
            </a:pPr>
            <a:r>
              <a:rPr 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-Tissue adhesives</a:t>
            </a:r>
          </a:p>
          <a:p>
            <a:pPr marL="742950" indent="-285750">
              <a:buFontTx/>
              <a:buNone/>
              <a:defRPr/>
            </a:pPr>
            <a:r>
              <a:rPr lang="en-US" sz="2000" dirty="0"/>
              <a:t>         </a:t>
            </a:r>
            <a:r>
              <a:rPr lang="en-US" sz="2000" b="1" dirty="0">
                <a:solidFill>
                  <a:srgbClr val="FF99CC"/>
                </a:solidFill>
              </a:rPr>
              <a:t>(May reduce scar tissue</a:t>
            </a:r>
          </a:p>
          <a:p>
            <a:pPr marL="742950" indent="-285750">
              <a:buFontTx/>
              <a:buNone/>
              <a:defRPr/>
            </a:pPr>
            <a:r>
              <a:rPr lang="en-US" sz="2000" b="1" dirty="0">
                <a:solidFill>
                  <a:srgbClr val="FF99CC"/>
                </a:solidFill>
              </a:rPr>
              <a:t>         No definitive improved functional results)</a:t>
            </a:r>
            <a:r>
              <a:rPr lang="en-US" sz="2000" dirty="0"/>
              <a:t> </a:t>
            </a:r>
            <a:endParaRPr lang="en-US" sz="2000" dirty="0">
              <a:solidFill>
                <a:srgbClr val="FFFF66"/>
              </a:solidFill>
            </a:endParaRPr>
          </a:p>
          <a:p>
            <a:pPr marL="742950" indent="-285750">
              <a:buClr>
                <a:srgbClr val="FF0000"/>
              </a:buClr>
              <a:buFontTx/>
              <a:buChar char="•"/>
              <a:defRPr/>
            </a:pPr>
            <a:r>
              <a:rPr lang="en-US" sz="2800" dirty="0">
                <a:solidFill>
                  <a:srgbClr val="FFFF66"/>
                </a:solidFill>
              </a:rPr>
              <a:t>   </a:t>
            </a:r>
            <a:r>
              <a:rPr lang="en-US" sz="2400" dirty="0">
                <a:solidFill>
                  <a:srgbClr val="FFFF66"/>
                </a:solidFill>
              </a:rPr>
              <a:t>Splinting for 3-4 week</a:t>
            </a:r>
          </a:p>
          <a:p>
            <a:pPr lvl="1">
              <a:buClr>
                <a:srgbClr val="FF0000"/>
              </a:buClr>
              <a:buFontTx/>
              <a:buChar char="•"/>
              <a:defRPr/>
            </a:pPr>
            <a:endParaRPr lang="en-US" sz="2400" dirty="0">
              <a:solidFill>
                <a:srgbClr val="FFFF66"/>
              </a:solidFill>
            </a:endParaRPr>
          </a:p>
          <a:p>
            <a:pPr lvl="1">
              <a:lnSpc>
                <a:spcPct val="80000"/>
              </a:lnSpc>
              <a:spcBef>
                <a:spcPct val="50000"/>
              </a:spcBef>
              <a:defRPr/>
            </a:pPr>
            <a:endParaRPr lang="en-US" sz="2800" dirty="0">
              <a:solidFill>
                <a:srgbClr val="FFFF66"/>
              </a:solidFill>
            </a:endParaRPr>
          </a:p>
        </p:txBody>
      </p:sp>
      <p:pic>
        <p:nvPicPr>
          <p:cNvPr id="72709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49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49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49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49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34DC7F-7AF6-410D-8DFD-BCCEE67F50A8}" type="slidenum">
              <a:rPr lang="en-US"/>
              <a:pPr/>
              <a:t>66</a:t>
            </a:fld>
            <a:endParaRPr lang="en-US" dirty="0"/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7630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000" b="1" dirty="0" smtClean="0">
                <a:solidFill>
                  <a:srgbClr val="00FF00"/>
                </a:solidFill>
              </a:rPr>
              <a:t>                                                                           </a:t>
            </a:r>
            <a:r>
              <a:rPr lang="en-US" b="1" dirty="0" smtClean="0">
                <a:solidFill>
                  <a:srgbClr val="00FF00"/>
                </a:solidFill>
              </a:rPr>
              <a:t>Nerve Grafting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FF66"/>
                </a:solidFill>
              </a:rPr>
              <a:t>Indicated for well defined nerve ends with gap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FF66"/>
                </a:solidFill>
              </a:rPr>
              <a:t>Intraoperatively a good fascicular pattern should be seen after the neuroma is excised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SzPct val="150000"/>
              <a:buFontTx/>
              <a:buChar char="•"/>
            </a:pPr>
            <a:r>
              <a:rPr lang="en-US" sz="2400" dirty="0" smtClean="0">
                <a:solidFill>
                  <a:srgbClr val="FFFF66"/>
                </a:solidFill>
              </a:rPr>
              <a:t>Donor nerves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FFFF66"/>
                </a:solidFill>
              </a:rPr>
              <a:t>        - Sural nerve -  M. C, (single\cable)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FFFF66"/>
                </a:solidFill>
              </a:rPr>
              <a:t>        - Cutaneous nerves of arm and forearm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FFFF66"/>
                </a:solidFill>
              </a:rPr>
              <a:t>        - Dorsal sensory branch of radial nerve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FFFF66"/>
                </a:solidFill>
              </a:rPr>
              <a:t>        - Distal portion of ant. interosseous nerve.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FF66"/>
                </a:solidFill>
              </a:rPr>
              <a:t>Graft orientation should be reversed to minimize axonal branch loss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800" dirty="0" smtClean="0"/>
              <a:t>    </a:t>
            </a:r>
            <a:endParaRPr lang="en-US" sz="2400" dirty="0" smtClean="0"/>
          </a:p>
        </p:txBody>
      </p:sp>
      <p:pic>
        <p:nvPicPr>
          <p:cNvPr id="73733" name="Picture 4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F6FEB4-D081-47BF-871B-3DC63DFD0808}" type="slidenum">
              <a:rPr lang="en-US"/>
              <a:pPr/>
              <a:t>67</a:t>
            </a:fld>
            <a:endParaRPr lang="en-US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228600"/>
            <a:ext cx="8991600" cy="6213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For success of nerve grafts –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- small, thin grafts used           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</a:t>
            </a:r>
            <a:r>
              <a:rPr lang="en-US" sz="2000" dirty="0">
                <a:solidFill>
                  <a:srgbClr val="FFFF66"/>
                </a:solidFill>
              </a:rPr>
              <a:t>(vascularized faster)</a:t>
            </a:r>
          </a:p>
          <a:p>
            <a:pPr marL="742950" indent="-285750">
              <a:buFontTx/>
              <a:buChar char="•"/>
            </a:pPr>
            <a:endParaRPr lang="en-US" sz="2000" dirty="0">
              <a:solidFill>
                <a:srgbClr val="FFFF66"/>
              </a:solidFill>
            </a:endParaRP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Length of graft –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Best result - upto 4 cm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Not to be used  &gt; 8 cm</a:t>
            </a:r>
          </a:p>
          <a:p>
            <a:pPr marL="742950" indent="-285750">
              <a:buFontTx/>
              <a:buChar char="•"/>
            </a:pP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For gaps (&gt; 20 cm) with associated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soft tissue loss over the repaired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area, current recommendation –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- free vascularized nerve grafts</a:t>
            </a:r>
          </a:p>
          <a:p>
            <a:pPr marL="742950" indent="-285750">
              <a:buFontTx/>
              <a:buChar char="•"/>
            </a:pP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Good Results in 70 % cases  </a:t>
            </a:r>
          </a:p>
          <a:p>
            <a:pPr marL="742950" indent="-285750">
              <a:buFontTx/>
              <a:buNone/>
            </a:pPr>
            <a:r>
              <a:rPr lang="en-US" sz="2000" dirty="0">
                <a:solidFill>
                  <a:srgbClr val="FFFF66"/>
                </a:solidFill>
              </a:rPr>
              <a:t>      </a:t>
            </a:r>
            <a:r>
              <a:rPr lang="en-US" sz="1800" dirty="0">
                <a:solidFill>
                  <a:schemeClr val="accent1"/>
                </a:solidFill>
              </a:rPr>
              <a:t>(Stellini L. Brit. J.Plas. Surg. </a:t>
            </a:r>
          </a:p>
          <a:p>
            <a:pPr marL="742950" indent="-285750">
              <a:buFontTx/>
              <a:buNone/>
            </a:pPr>
            <a:r>
              <a:rPr lang="en-US" sz="1800" dirty="0">
                <a:solidFill>
                  <a:schemeClr val="accent1"/>
                </a:solidFill>
              </a:rPr>
              <a:t>                             1982; 35:478-482)</a:t>
            </a:r>
          </a:p>
        </p:txBody>
      </p:sp>
      <p:pic>
        <p:nvPicPr>
          <p:cNvPr id="74757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99E7D3-37C2-4EAA-98A5-7EC5C92B0AA8}" type="slidenum">
              <a:rPr lang="en-US"/>
              <a:pPr/>
              <a:t>68</a:t>
            </a:fld>
            <a:endParaRPr lang="en-US" dirty="0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228600"/>
            <a:ext cx="7977188" cy="5081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                     Types of graft</a:t>
            </a:r>
          </a:p>
          <a:p>
            <a:pPr marL="742950" indent="-285750">
              <a:buFontTx/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742950" indent="-285750">
              <a:buFontTx/>
              <a:buChar char="•"/>
            </a:pPr>
            <a:r>
              <a:rPr lang="en-US" sz="2400" dirty="0"/>
              <a:t>    Cable nerve graft</a:t>
            </a:r>
          </a:p>
          <a:p>
            <a:pPr marL="742950" indent="-285750">
              <a:buFontTx/>
              <a:buChar char="•"/>
            </a:pPr>
            <a:endParaRPr lang="en-US" sz="2400" dirty="0"/>
          </a:p>
          <a:p>
            <a:pPr marL="742950" indent="-285750">
              <a:buFontTx/>
              <a:buChar char="•"/>
            </a:pPr>
            <a:r>
              <a:rPr lang="en-US" sz="2400" dirty="0"/>
              <a:t>    Group interfascicular nerve graft</a:t>
            </a:r>
          </a:p>
          <a:p>
            <a:pPr marL="742950" indent="-285750">
              <a:buFontTx/>
              <a:buChar char="•"/>
            </a:pPr>
            <a:endParaRPr lang="en-US" sz="2400" dirty="0"/>
          </a:p>
          <a:p>
            <a:pPr marL="742950" indent="-285750">
              <a:buFontTx/>
              <a:buChar char="•"/>
            </a:pPr>
            <a:r>
              <a:rPr lang="en-US" sz="2400" dirty="0"/>
              <a:t>     Free neurovascular nerve graft</a:t>
            </a:r>
          </a:p>
          <a:p>
            <a:pPr marL="742950" indent="-285750">
              <a:buFontTx/>
              <a:buChar char="•"/>
            </a:pPr>
            <a:endParaRPr lang="en-US" sz="2400" dirty="0"/>
          </a:p>
          <a:p>
            <a:pPr marL="742950" indent="-285750">
              <a:buFontTx/>
              <a:buChar char="•"/>
            </a:pPr>
            <a:r>
              <a:rPr lang="en-US" sz="2400" dirty="0"/>
              <a:t>     Pedicle nerve graft</a:t>
            </a:r>
          </a:p>
          <a:p>
            <a:pPr marL="742950" indent="-285750">
              <a:buFontTx/>
              <a:buChar char="•"/>
            </a:pPr>
            <a:endParaRPr lang="en-US" sz="2400" dirty="0"/>
          </a:p>
          <a:p>
            <a:pPr marL="742950" indent="-285750">
              <a:buFontTx/>
              <a:buChar char="•"/>
            </a:pPr>
            <a:r>
              <a:rPr lang="en-US" sz="2400" dirty="0"/>
              <a:t>     Tubal graft</a:t>
            </a:r>
          </a:p>
          <a:p>
            <a:pPr marL="742950" indent="-285750">
              <a:buFontTx/>
              <a:buChar char="•"/>
            </a:pP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75781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EF2B55-52B1-4196-BED9-01117850A980}" type="slidenum">
              <a:rPr lang="en-US"/>
              <a:pPr/>
              <a:t>69</a:t>
            </a:fld>
            <a:endParaRPr lang="en-US" dirty="0"/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00FF00"/>
                </a:solidFill>
              </a:rPr>
              <a:t>                   Nerve Transfer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Indicated for root avulsions of brachial plexus.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Spinal accessory to suprascapular nerve.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Intercostal nerves to musculocutaneous nerve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Medial pectoral to musculocutaneous nerve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Descending cervical plexus to upper and middle trunk 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pic>
        <p:nvPicPr>
          <p:cNvPr id="76805" name="Picture 4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66CD3B-5C04-431F-B3CE-92D807E2EB5C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762000"/>
            <a:ext cx="9144000" cy="5830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None/>
            </a:pPr>
            <a:r>
              <a:rPr lang="en-US" sz="2800" dirty="0"/>
              <a:t>      </a:t>
            </a:r>
            <a:r>
              <a:rPr lang="en-US" sz="2800" dirty="0">
                <a:solidFill>
                  <a:srgbClr val="FFFF66"/>
                </a:solidFill>
              </a:rPr>
              <a:t>1- Abnormal posture</a:t>
            </a:r>
            <a:r>
              <a:rPr lang="en-US" dirty="0">
                <a:solidFill>
                  <a:srgbClr val="FFFF66"/>
                </a:solidFill>
              </a:rPr>
              <a:t> :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FFFF66"/>
                </a:solidFill>
              </a:rPr>
              <a:t>         </a:t>
            </a:r>
            <a:r>
              <a:rPr lang="en-US" sz="2400" i="1" dirty="0">
                <a:solidFill>
                  <a:srgbClr val="FFFF66"/>
                </a:solidFill>
              </a:rPr>
              <a:t>- Waiter tip</a:t>
            </a:r>
          </a:p>
          <a:p>
            <a:pPr lvl="1"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- Wrist and finger drop</a:t>
            </a:r>
          </a:p>
          <a:p>
            <a:pPr lvl="1"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-  Claw hand</a:t>
            </a:r>
          </a:p>
          <a:p>
            <a:pPr lvl="1"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-  Ape hand</a:t>
            </a:r>
          </a:p>
          <a:p>
            <a:pPr lvl="1"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-  Foot drop  </a:t>
            </a:r>
          </a:p>
          <a:p>
            <a:pPr lvl="1"/>
            <a:endParaRPr lang="en-US" sz="2400" i="1" dirty="0">
              <a:solidFill>
                <a:srgbClr val="FFFF66"/>
              </a:solidFill>
            </a:endParaRPr>
          </a:p>
          <a:p>
            <a:pPr lvl="1">
              <a:buFontTx/>
              <a:buNone/>
            </a:pPr>
            <a:r>
              <a:rPr lang="en-US" sz="2800" dirty="0">
                <a:solidFill>
                  <a:srgbClr val="FFFF66"/>
                </a:solidFill>
              </a:rPr>
              <a:t>      2- Motor examination :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FFFF66"/>
                </a:solidFill>
              </a:rPr>
              <a:t>          </a:t>
            </a:r>
            <a:r>
              <a:rPr lang="en-US" sz="2400" i="1" dirty="0">
                <a:solidFill>
                  <a:srgbClr val="FFFF66"/>
                </a:solidFill>
              </a:rPr>
              <a:t>- Muscle bulk</a:t>
            </a:r>
          </a:p>
          <a:p>
            <a:pPr lvl="1"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 - Tone</a:t>
            </a:r>
          </a:p>
          <a:p>
            <a:pPr lvl="1"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 - Power of individual muscles</a:t>
            </a:r>
          </a:p>
          <a:p>
            <a:pPr lvl="1"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          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dirty="0">
              <a:solidFill>
                <a:srgbClr val="FFFF66"/>
              </a:solidFill>
            </a:endParaRPr>
          </a:p>
        </p:txBody>
      </p:sp>
      <p:pic>
        <p:nvPicPr>
          <p:cNvPr id="10245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0" descr="DSC02729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7162800" y="0"/>
            <a:ext cx="1981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24D54B-2712-4023-8ADA-3C2FA9F06887}" type="slidenum">
              <a:rPr lang="en-US"/>
              <a:pPr/>
              <a:t>70</a:t>
            </a:fld>
            <a:endParaRPr lang="en-US" dirty="0"/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400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00FF00"/>
                </a:solidFill>
              </a:rPr>
              <a:t>                   Tendon Transfer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FFF66"/>
                </a:solidFill>
              </a:rPr>
              <a:t>Motor end plate must have degenerated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FFFF66"/>
                </a:solidFill>
              </a:rPr>
              <a:t>	     (i.e. 18 – 24 months after injury)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FFF66"/>
                </a:solidFill>
              </a:rPr>
              <a:t> Assess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FFFF66"/>
                </a:solidFill>
              </a:rPr>
              <a:t>    Muscles – lost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FFFF66"/>
                </a:solidFill>
              </a:rPr>
              <a:t>    Muscles – available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FFF66"/>
                </a:solidFill>
              </a:rPr>
              <a:t>Donor Muscle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FFFF66"/>
                </a:solidFill>
              </a:rPr>
              <a:t>    Expendable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FFFF66"/>
                </a:solidFill>
              </a:rPr>
              <a:t>    Adequate power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FFFF66"/>
                </a:solidFill>
              </a:rPr>
              <a:t>    Synergistic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FFF66"/>
                </a:solidFill>
              </a:rPr>
              <a:t>Transferred tendon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FFFF66"/>
                </a:solidFill>
              </a:rPr>
              <a:t>    Routed subcutaneously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FFFF66"/>
                </a:solidFill>
              </a:rPr>
              <a:t>    Straight pull</a:t>
            </a:r>
          </a:p>
        </p:txBody>
      </p:sp>
      <p:pic>
        <p:nvPicPr>
          <p:cNvPr id="77830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F15B01-474C-4BDE-909D-91C705097F83}" type="slidenum">
              <a:rPr lang="en-US"/>
              <a:pPr/>
              <a:t>71</a:t>
            </a:fld>
            <a:endParaRPr lang="en-US" dirty="0"/>
          </a:p>
        </p:txBody>
      </p:sp>
      <p:pic>
        <p:nvPicPr>
          <p:cNvPr id="78852" name="Picture 4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0" y="211138"/>
            <a:ext cx="9144000" cy="6369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lang="en-US" b="1" dirty="0">
                <a:solidFill>
                  <a:schemeClr val="accent1"/>
                </a:solidFill>
              </a:rPr>
              <a:t>        Principle in surgical management of BPI</a:t>
            </a:r>
          </a:p>
          <a:p>
            <a:pPr marL="742950" indent="-285750">
              <a:buFontTx/>
              <a:buNone/>
            </a:pP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Char char="•"/>
            </a:pPr>
            <a:r>
              <a:rPr lang="en-US" sz="2400" b="1" dirty="0">
                <a:solidFill>
                  <a:srgbClr val="FFFF66"/>
                </a:solidFill>
              </a:rPr>
              <a:t>AIMS OF SURGERY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‘To a man with nothing, a little can be a lot’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Depends on what is lost, what is needed and what is possible</a:t>
            </a:r>
          </a:p>
          <a:p>
            <a:pPr marL="742950" indent="-285750"/>
            <a:endParaRPr lang="en-US" sz="2400" dirty="0">
              <a:solidFill>
                <a:srgbClr val="FFFF66"/>
              </a:solidFill>
            </a:endParaRPr>
          </a:p>
          <a:p>
            <a:pPr marL="742950" indent="-285750" algn="just">
              <a:lnSpc>
                <a:spcPct val="150000"/>
              </a:lnSpc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pan BPI – </a:t>
            </a:r>
          </a:p>
          <a:p>
            <a:pPr marL="742950" indent="-285750" algn="just">
              <a:lnSpc>
                <a:spcPct val="150000"/>
              </a:lnSpc>
              <a:buFontTx/>
              <a:buNone/>
            </a:pPr>
            <a:r>
              <a:rPr 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- first goal of the surgery is to obtain </a:t>
            </a:r>
            <a:r>
              <a:rPr lang="en-US" sz="2400" b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shoulder stabilization and abduction</a:t>
            </a:r>
            <a:r>
              <a:rPr 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an active </a:t>
            </a:r>
            <a:r>
              <a:rPr lang="en-US" sz="2400" b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elbow flexion</a:t>
            </a:r>
            <a:r>
              <a:rPr 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, while extension is achieved from gravity</a:t>
            </a:r>
          </a:p>
          <a:p>
            <a:pPr marL="742950" indent="-285750">
              <a:buFontTx/>
              <a:buNone/>
            </a:pP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742950" indent="-285750">
              <a:buFont typeface="Wingdings" pitchFamily="2" charset="2"/>
              <a:buChar char="Ø"/>
            </a:pP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In a Meta-analysis of literature involving nerve transfers shoulder abduction is best restored by XI Nerve – SS anastomosis, while elbow flexion is best regained using IC Nerves without grafts ( R. Midha . Neurosurgery Focus. Vol 16; May 2004 )  </a:t>
            </a:r>
            <a:endParaRPr lang="en-US" sz="2400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FEE2DA-EB97-4B5D-BBF6-5787740DFE53}" type="slidenum">
              <a:rPr lang="en-US"/>
              <a:pPr/>
              <a:t>72</a:t>
            </a:fld>
            <a:endParaRPr lang="en-US" dirty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48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              Options for Neurotization</a:t>
            </a:r>
          </a:p>
          <a:p>
            <a:pPr marL="742950" indent="-285750">
              <a:buFontTx/>
              <a:buNone/>
            </a:pP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Suprascapular :    </a:t>
            </a:r>
            <a:r>
              <a:rPr lang="en-US" sz="2000" dirty="0">
                <a:solidFill>
                  <a:srgbClr val="FFFF66"/>
                </a:solidFill>
              </a:rPr>
              <a:t>Phrenic</a:t>
            </a:r>
          </a:p>
          <a:p>
            <a:pPr marL="742950" indent="-285750">
              <a:buFontTx/>
              <a:buNone/>
            </a:pPr>
            <a:r>
              <a:rPr lang="en-US" sz="2000" dirty="0">
                <a:solidFill>
                  <a:srgbClr val="FFFF66"/>
                </a:solidFill>
              </a:rPr>
              <a:t>                                       Spinal accessory</a:t>
            </a:r>
          </a:p>
          <a:p>
            <a:pPr marL="742950" indent="-285750">
              <a:buFontTx/>
              <a:buNone/>
            </a:pPr>
            <a:r>
              <a:rPr lang="en-US" sz="2000" dirty="0">
                <a:solidFill>
                  <a:srgbClr val="FFFF66"/>
                </a:solidFill>
              </a:rPr>
              <a:t>                                       C7 fascicle</a:t>
            </a:r>
          </a:p>
          <a:p>
            <a:pPr marL="742950" indent="-285750">
              <a:buFontTx/>
              <a:buChar char="•"/>
            </a:pP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Axillary :  </a:t>
            </a:r>
            <a:r>
              <a:rPr lang="en-US" sz="2000" dirty="0">
                <a:solidFill>
                  <a:srgbClr val="FFFF66"/>
                </a:solidFill>
              </a:rPr>
              <a:t>Phrenic</a:t>
            </a:r>
          </a:p>
          <a:p>
            <a:pPr marL="742950" indent="-285750">
              <a:buFontTx/>
              <a:buNone/>
            </a:pPr>
            <a:r>
              <a:rPr lang="en-US" sz="2000" dirty="0">
                <a:solidFill>
                  <a:srgbClr val="FFFF66"/>
                </a:solidFill>
              </a:rPr>
              <a:t>                          Spinal Accessory </a:t>
            </a:r>
          </a:p>
          <a:p>
            <a:pPr marL="742950" indent="-285750">
              <a:buFontTx/>
              <a:buNone/>
            </a:pPr>
            <a:r>
              <a:rPr lang="en-US" sz="2000" dirty="0">
                <a:solidFill>
                  <a:srgbClr val="FFFF66"/>
                </a:solidFill>
              </a:rPr>
              <a:t>                          Medial  pectoral</a:t>
            </a:r>
          </a:p>
          <a:p>
            <a:pPr marL="742950" indent="-285750">
              <a:buFontTx/>
              <a:buChar char="•"/>
            </a:pP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Musculocutaneous:    </a:t>
            </a:r>
            <a:r>
              <a:rPr lang="en-US" sz="2000" dirty="0">
                <a:solidFill>
                  <a:srgbClr val="FFFF66"/>
                </a:solidFill>
              </a:rPr>
              <a:t>Ulnar </a:t>
            </a:r>
          </a:p>
          <a:p>
            <a:pPr marL="742950" indent="-285750">
              <a:buFontTx/>
              <a:buNone/>
            </a:pPr>
            <a:r>
              <a:rPr lang="en-US" sz="2000" dirty="0">
                <a:solidFill>
                  <a:srgbClr val="FFFF66"/>
                </a:solidFill>
              </a:rPr>
              <a:t>                                               Intercostal</a:t>
            </a:r>
          </a:p>
          <a:p>
            <a:pPr marL="742950" indent="-285750">
              <a:buFontTx/>
              <a:buNone/>
            </a:pPr>
            <a:r>
              <a:rPr lang="en-US" sz="2000" dirty="0">
                <a:solidFill>
                  <a:srgbClr val="FFFF66"/>
                </a:solidFill>
              </a:rPr>
              <a:t>                                               Medial  pectoral</a:t>
            </a:r>
          </a:p>
          <a:p>
            <a:pPr marL="742950" indent="-285750">
              <a:buFontTx/>
              <a:buChar char="•"/>
            </a:pPr>
            <a:endParaRPr lang="en-US" sz="2000" dirty="0">
              <a:solidFill>
                <a:schemeClr val="accent1"/>
              </a:solidFill>
            </a:endParaRP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Oberlin Technique</a:t>
            </a:r>
            <a:r>
              <a:rPr lang="en-US" sz="2400" dirty="0">
                <a:solidFill>
                  <a:srgbClr val="FFFF66"/>
                </a:solidFill>
              </a:rPr>
              <a:t> - Biceps reinnervation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using some ulnar nerve  fascicles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               - flexor Carpi ulnaris</a:t>
            </a:r>
          </a:p>
        </p:txBody>
      </p:sp>
      <p:pic>
        <p:nvPicPr>
          <p:cNvPr id="79877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828800"/>
            <a:ext cx="289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C2FAB9-D542-4A16-978B-4FB7FD222485}" type="slidenum">
              <a:rPr lang="en-US"/>
              <a:pPr/>
              <a:t>73</a:t>
            </a:fld>
            <a:endParaRPr lang="en-US" dirty="0"/>
          </a:p>
        </p:txBody>
      </p:sp>
      <p:pic>
        <p:nvPicPr>
          <p:cNvPr id="80900" name="Picture 4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4278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                 </a:t>
            </a:r>
            <a:r>
              <a:rPr lang="en-US" b="1" dirty="0">
                <a:solidFill>
                  <a:srgbClr val="99FFCC"/>
                </a:solidFill>
              </a:rPr>
              <a:t>Post operative Care</a:t>
            </a:r>
          </a:p>
          <a:p>
            <a:pPr marL="742950" indent="-285750">
              <a:buFontTx/>
              <a:buNone/>
            </a:pPr>
            <a:endParaRPr lang="en-US" b="1" dirty="0">
              <a:solidFill>
                <a:srgbClr val="99FFCC"/>
              </a:solidFill>
            </a:endParaRP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3-6 weeks immobilization</a:t>
            </a: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Physiotherapy</a:t>
            </a: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Electrical stimulation</a:t>
            </a: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Re- education of muscles</a:t>
            </a: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Follow up Electro diagnostic studies</a:t>
            </a: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Occupational therapy</a:t>
            </a: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Limb reconstruction</a:t>
            </a: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Psychotherapy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2F9A66-66DB-4C7C-ADEF-32830E0E369E}" type="slidenum">
              <a:rPr lang="en-US"/>
              <a:pPr/>
              <a:t>74</a:t>
            </a:fld>
            <a:endParaRPr lang="en-US" dirty="0"/>
          </a:p>
        </p:txBody>
      </p:sp>
      <p:pic>
        <p:nvPicPr>
          <p:cNvPr id="81924" name="Picture 4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0" y="0"/>
            <a:ext cx="9144000" cy="5483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buFontTx/>
              <a:buNone/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PROGNOSIS</a:t>
            </a:r>
          </a:p>
          <a:p>
            <a:pPr marL="742950" indent="-285750">
              <a:buFontTx/>
              <a:buNone/>
              <a:defRPr/>
            </a:pP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indent="-285750">
              <a:buFontTx/>
              <a:buChar char="•"/>
              <a:defRPr/>
            </a:pPr>
            <a:r>
              <a:rPr lang="en-US" sz="2400" b="1" dirty="0">
                <a:solidFill>
                  <a:srgbClr val="00FF00"/>
                </a:solidFill>
              </a:rPr>
              <a:t>DEPENDS ON :</a:t>
            </a:r>
          </a:p>
          <a:p>
            <a:pPr marL="742950" indent="-285750">
              <a:buFontTx/>
              <a:buChar char="•"/>
              <a:defRPr/>
            </a:pPr>
            <a:endParaRPr lang="en-US" sz="2400" dirty="0"/>
          </a:p>
          <a:p>
            <a:pPr marL="742950" indent="-285750">
              <a:buFontTx/>
              <a:buChar char="•"/>
              <a:defRPr/>
            </a:pPr>
            <a:r>
              <a:rPr lang="en-US" sz="2400" dirty="0"/>
              <a:t>TYPE OF LESION</a:t>
            </a:r>
          </a:p>
          <a:p>
            <a:pPr marL="742950" indent="-285750">
              <a:buFontTx/>
              <a:buChar char="•"/>
              <a:defRPr/>
            </a:pPr>
            <a:r>
              <a:rPr lang="en-US" sz="2400" dirty="0"/>
              <a:t>LEVEL OF LESION</a:t>
            </a:r>
          </a:p>
          <a:p>
            <a:pPr marL="742950" indent="-285750">
              <a:buFontTx/>
              <a:buChar char="•"/>
              <a:defRPr/>
            </a:pPr>
            <a:r>
              <a:rPr lang="en-US" sz="2400" dirty="0"/>
              <a:t>TYPE OF NERVE</a:t>
            </a:r>
          </a:p>
          <a:p>
            <a:pPr marL="742950" indent="-285750">
              <a:buFontTx/>
              <a:buChar char="•"/>
              <a:defRPr/>
            </a:pPr>
            <a:r>
              <a:rPr lang="en-US" sz="2400" dirty="0"/>
              <a:t>SIZE OF GAP</a:t>
            </a:r>
          </a:p>
          <a:p>
            <a:pPr marL="742950" indent="-285750">
              <a:buFontTx/>
              <a:buChar char="•"/>
              <a:defRPr/>
            </a:pPr>
            <a:r>
              <a:rPr lang="en-US" sz="2400" dirty="0"/>
              <a:t>AGE </a:t>
            </a:r>
          </a:p>
          <a:p>
            <a:pPr marL="742950" indent="-285750">
              <a:buFontTx/>
              <a:buChar char="•"/>
              <a:defRPr/>
            </a:pPr>
            <a:r>
              <a:rPr lang="en-US" sz="2400" dirty="0"/>
              <a:t>TIME OF SURGERY</a:t>
            </a:r>
          </a:p>
          <a:p>
            <a:pPr marL="742950" indent="-285750">
              <a:buFontTx/>
              <a:buChar char="•"/>
              <a:defRPr/>
            </a:pPr>
            <a:r>
              <a:rPr lang="en-US" sz="2400" dirty="0"/>
              <a:t>ASSOCIATED LESION</a:t>
            </a:r>
          </a:p>
          <a:p>
            <a:pPr marL="742950" indent="-285750">
              <a:buFontTx/>
              <a:buChar char="•"/>
              <a:defRPr/>
            </a:pPr>
            <a:r>
              <a:rPr lang="en-US" sz="2400" dirty="0"/>
              <a:t>SURGICAL SKILL</a:t>
            </a:r>
          </a:p>
          <a:p>
            <a:pPr marL="742950" indent="-285750">
              <a:buFontTx/>
              <a:buChar char="•"/>
              <a:defRPr/>
            </a:pP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5061E7-1C0D-4E25-BECE-C64DCCE30BEB}" type="slidenum">
              <a:rPr lang="en-US"/>
              <a:pPr/>
              <a:t>75</a:t>
            </a:fld>
            <a:endParaRPr lang="en-US" dirty="0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041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lang="en-US" sz="2800" dirty="0"/>
              <a:t>                    </a:t>
            </a:r>
            <a:r>
              <a:rPr lang="en-US" sz="2800" i="1" dirty="0"/>
              <a:t>: </a:t>
            </a:r>
            <a:r>
              <a:rPr lang="en-US" sz="3600" b="1" i="1" dirty="0">
                <a:solidFill>
                  <a:schemeClr val="accent1"/>
                </a:solidFill>
              </a:rPr>
              <a:t>Recent Advances :</a:t>
            </a:r>
          </a:p>
          <a:p>
            <a:pPr marL="742950" indent="-285750">
              <a:buFontTx/>
              <a:buNone/>
            </a:pPr>
            <a:endParaRPr lang="en-US" sz="2800" dirty="0"/>
          </a:p>
          <a:p>
            <a:pPr marL="742950" indent="-285750">
              <a:buFontTx/>
              <a:buNone/>
            </a:pPr>
            <a:r>
              <a:rPr lang="en-US" sz="2800" b="1" dirty="0">
                <a:solidFill>
                  <a:srgbClr val="FF00FF"/>
                </a:solidFill>
              </a:rPr>
              <a:t>1- Endoscopic technique for harvesting the sural nerve</a:t>
            </a:r>
            <a:r>
              <a:rPr lang="en-US" sz="2800" dirty="0"/>
              <a:t> </a:t>
            </a:r>
          </a:p>
          <a:p>
            <a:pPr marL="742950" indent="-285750">
              <a:buFontTx/>
              <a:buNone/>
            </a:pPr>
            <a:r>
              <a:rPr lang="en-US" sz="1800" dirty="0"/>
              <a:t>                                                   </a:t>
            </a:r>
            <a:r>
              <a:rPr lang="en-US" sz="1800" b="1" dirty="0">
                <a:solidFill>
                  <a:srgbClr val="99FF66"/>
                </a:solidFill>
              </a:rPr>
              <a:t>( Eich BS et al, J Reconstr Microsurg 2000; 16: 329-31)</a:t>
            </a:r>
          </a:p>
          <a:p>
            <a:pPr marL="742950" indent="-285750">
              <a:buFontTx/>
              <a:buNone/>
            </a:pPr>
            <a:r>
              <a:rPr lang="en-US" sz="2400" dirty="0"/>
              <a:t>    </a:t>
            </a:r>
          </a:p>
          <a:p>
            <a:pPr marL="742950" indent="-285750">
              <a:buFontTx/>
              <a:buNone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FFFF66"/>
                </a:solidFill>
              </a:rPr>
              <a:t>Adv:    Avoids long unaesthetic scar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wound infection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wound pain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Disadv: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Cost of the equipment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Long learning curve</a:t>
            </a:r>
          </a:p>
        </p:txBody>
      </p:sp>
      <p:pic>
        <p:nvPicPr>
          <p:cNvPr id="82949" name="Picture 9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8EC1D5-07E8-4E6B-B301-57515F940930}" type="slidenum">
              <a:rPr lang="en-US"/>
              <a:pPr/>
              <a:t>76</a:t>
            </a:fld>
            <a:endParaRPr lang="en-US" dirty="0"/>
          </a:p>
        </p:txBody>
      </p:sp>
      <p:pic>
        <p:nvPicPr>
          <p:cNvPr id="83972" name="Picture 4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228600" y="228600"/>
            <a:ext cx="8915400" cy="6221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                </a:t>
            </a:r>
            <a:r>
              <a:rPr lang="en-US" sz="2800" b="1" dirty="0">
                <a:solidFill>
                  <a:srgbClr val="FF00FF"/>
                </a:solidFill>
              </a:rPr>
              <a:t>2- Nerve Allografts: </a:t>
            </a:r>
          </a:p>
          <a:p>
            <a:pPr marL="742950" indent="-285750">
              <a:buFontTx/>
              <a:buNone/>
            </a:pPr>
            <a:r>
              <a:rPr lang="en-US" sz="2800" b="1" dirty="0">
                <a:solidFill>
                  <a:srgbClr val="FF00FF"/>
                </a:solidFill>
              </a:rPr>
              <a:t>                                           </a:t>
            </a:r>
            <a:r>
              <a:rPr lang="en-US" sz="1800" b="1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</a:rPr>
              <a:t>Mackinnon SE et al, </a:t>
            </a:r>
            <a:r>
              <a:rPr lang="en-US" sz="1800" i="1" dirty="0">
                <a:solidFill>
                  <a:schemeClr val="accent1"/>
                </a:solidFill>
              </a:rPr>
              <a:t>Plast Reconstr Surg </a:t>
            </a:r>
            <a:r>
              <a:rPr lang="en-US" sz="1800" dirty="0">
                <a:solidFill>
                  <a:schemeClr val="accent1"/>
                </a:solidFill>
              </a:rPr>
              <a:t>2001)</a:t>
            </a:r>
            <a:endParaRPr lang="en-US" sz="1800" b="1" dirty="0">
              <a:solidFill>
                <a:schemeClr val="accent1"/>
              </a:solidFill>
            </a:endParaRP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0000"/>
                </a:solidFill>
              </a:rPr>
              <a:t>Acellular nerve graft</a:t>
            </a:r>
          </a:p>
          <a:p>
            <a:pPr marL="742950" indent="-285750">
              <a:buFontTx/>
              <a:buNone/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FFFF66"/>
                </a:solidFill>
              </a:rPr>
              <a:t>Removal of components that would cause rejection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(tissue sources: cadaver, animal)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Nerve naturally re-grows on its own “skeleton”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Natural tissue chemically and physically aids nerve regeneration</a:t>
            </a:r>
          </a:p>
          <a:p>
            <a:pPr marL="742950" indent="-285750">
              <a:buFontTx/>
              <a:buNone/>
            </a:pP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Adv: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- Avoids use of nerve graft from patient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- Minimizes time of procedure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- Option for previous “non-operable” cases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- Familiar to surgeons and easy to handle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- Easily modified</a:t>
            </a:r>
          </a:p>
          <a:p>
            <a:pPr marL="742950" indent="-285750"/>
            <a:endParaRPr lang="en-US" sz="24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6A1A6C-880C-4646-AB87-BA14206EADE0}" type="slidenum">
              <a:rPr lang="en-US"/>
              <a:pPr/>
              <a:t>77</a:t>
            </a:fld>
            <a:endParaRPr lang="en-US" dirty="0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228600"/>
            <a:ext cx="9448800" cy="559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lang="en-US" sz="2800" dirty="0"/>
              <a:t>                         </a:t>
            </a:r>
            <a:r>
              <a:rPr lang="en-US" sz="2800" b="1" dirty="0">
                <a:solidFill>
                  <a:srgbClr val="FF00FF"/>
                </a:solidFill>
              </a:rPr>
              <a:t>3-  Nerve conduits</a:t>
            </a:r>
            <a:r>
              <a:rPr lang="en-US" sz="2800" b="1" dirty="0"/>
              <a:t> </a:t>
            </a:r>
          </a:p>
          <a:p>
            <a:pPr marL="742950" indent="-285750">
              <a:buFontTx/>
              <a:buNone/>
            </a:pPr>
            <a:r>
              <a:rPr lang="en-US" sz="1800" b="1" dirty="0">
                <a:solidFill>
                  <a:schemeClr val="accent1"/>
                </a:solidFill>
              </a:rPr>
              <a:t>                                                                       (</a:t>
            </a:r>
            <a:r>
              <a:rPr lang="en-US" sz="1800" dirty="0">
                <a:solidFill>
                  <a:schemeClr val="accent1"/>
                </a:solidFill>
              </a:rPr>
              <a:t>Ashley WW et al,J Neurosurg 2006; 106: 452-6)</a:t>
            </a:r>
            <a:endParaRPr lang="en-US" sz="1800" b="1" dirty="0">
              <a:solidFill>
                <a:schemeClr val="accent1"/>
              </a:solidFill>
            </a:endParaRPr>
          </a:p>
          <a:p>
            <a:pPr marL="742950" indent="-285750">
              <a:buFontTx/>
              <a:buNone/>
            </a:pPr>
            <a:endParaRPr lang="en-US" sz="2400" dirty="0"/>
          </a:p>
          <a:p>
            <a:pPr marL="742950" indent="-285750">
              <a:buFontTx/>
              <a:buChar char="•"/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FFFF66"/>
                </a:solidFill>
              </a:rPr>
              <a:t>Direct axonal sprouts from the proximal  to the distal nerve stump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</a:t>
            </a: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  Channel for diffusion of neurotropic and neurotrophic factors</a:t>
            </a:r>
          </a:p>
          <a:p>
            <a:pPr marL="742950" indent="-285750">
              <a:buFontTx/>
              <a:buNone/>
            </a:pP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</a:t>
            </a: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Constructed from: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- Polylactide-co-caporolactone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- Polyglycolic acid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- Silicone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</a:t>
            </a:r>
            <a:r>
              <a:rPr lang="en-US" sz="2400" dirty="0">
                <a:solidFill>
                  <a:srgbClr val="99FFCC"/>
                </a:solidFill>
              </a:rPr>
              <a:t>- Laminin, Collagen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99FFCC"/>
                </a:solidFill>
              </a:rPr>
              <a:t>                     </a:t>
            </a:r>
            <a:r>
              <a:rPr lang="en-US" sz="1800" dirty="0">
                <a:solidFill>
                  <a:srgbClr val="99FFCC"/>
                </a:solidFill>
              </a:rPr>
              <a:t>(Biological, degradable)</a:t>
            </a:r>
          </a:p>
        </p:txBody>
      </p:sp>
      <p:pic>
        <p:nvPicPr>
          <p:cNvPr id="84997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CE8CA4-F03C-4501-AA73-CE631C7A941F}" type="slidenum">
              <a:rPr lang="en-US"/>
              <a:pPr/>
              <a:t>78</a:t>
            </a:fld>
            <a:endParaRPr lang="en-US" dirty="0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6538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00FF"/>
                </a:solidFill>
              </a:rPr>
              <a:t>              </a:t>
            </a:r>
            <a:r>
              <a:rPr lang="en-US" sz="2800" b="1" dirty="0">
                <a:solidFill>
                  <a:srgbClr val="FF00FF"/>
                </a:solidFill>
              </a:rPr>
              <a:t>4- Fibrin glue in nerve repair</a:t>
            </a:r>
            <a:r>
              <a:rPr lang="en-US" sz="2400" dirty="0">
                <a:solidFill>
                  <a:srgbClr val="FFFF66"/>
                </a:solidFill>
              </a:rPr>
              <a:t>                                   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                                       </a:t>
            </a:r>
            <a:r>
              <a:rPr lang="en-US" sz="1800" b="1" dirty="0">
                <a:solidFill>
                  <a:schemeClr val="accent1"/>
                </a:solidFill>
              </a:rPr>
              <a:t>( Narakas A. Orthop Clin North Am,1988)</a:t>
            </a:r>
          </a:p>
          <a:p>
            <a:pPr marL="742950" indent="-285750">
              <a:buFontTx/>
              <a:buChar char="•"/>
            </a:pPr>
            <a:endParaRPr lang="en-US" sz="1800" b="1" dirty="0">
              <a:solidFill>
                <a:schemeClr val="accent1"/>
              </a:solidFill>
            </a:endParaRPr>
          </a:p>
          <a:p>
            <a:pPr marL="742950" indent="-285750">
              <a:buSzTx/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   Less inflammatory response  </a:t>
            </a:r>
          </a:p>
          <a:p>
            <a:pPr marL="742950" indent="-285750">
              <a:buSzTx/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    Better axonal regeneration</a:t>
            </a:r>
          </a:p>
          <a:p>
            <a:pPr marL="742950" indent="-285750">
              <a:buSzTx/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    Better fiber alignment </a:t>
            </a:r>
          </a:p>
          <a:p>
            <a:pPr marL="742950" indent="-285750">
              <a:buSzTx/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    No definitive e/o improved functional results</a:t>
            </a:r>
          </a:p>
          <a:p>
            <a:pPr marL="742950" indent="-285750">
              <a:buSzTx/>
              <a:buFontTx/>
              <a:buNone/>
            </a:pPr>
            <a:r>
              <a:rPr lang="en-US" sz="2800" dirty="0">
                <a:solidFill>
                  <a:srgbClr val="FF00FF"/>
                </a:solidFill>
              </a:rPr>
              <a:t>              </a:t>
            </a:r>
          </a:p>
          <a:p>
            <a:pPr marL="742950" indent="-285750">
              <a:buSzTx/>
              <a:buFontTx/>
              <a:buNone/>
            </a:pPr>
            <a:r>
              <a:rPr lang="en-US" sz="2800" dirty="0">
                <a:solidFill>
                  <a:srgbClr val="FF00FF"/>
                </a:solidFill>
              </a:rPr>
              <a:t>                5- </a:t>
            </a:r>
            <a:r>
              <a:rPr lang="en-US" sz="2800" b="1" dirty="0">
                <a:solidFill>
                  <a:srgbClr val="FF00FF"/>
                </a:solidFill>
              </a:rPr>
              <a:t>Nerve Growth Factors </a:t>
            </a:r>
            <a:r>
              <a:rPr lang="en-US" sz="1800" b="1" dirty="0">
                <a:solidFill>
                  <a:schemeClr val="accent1"/>
                </a:solidFill>
              </a:rPr>
              <a:t>(Midha R et al, Neurosurg 2003)</a:t>
            </a:r>
            <a:endParaRPr lang="en-US" sz="1800" dirty="0">
              <a:solidFill>
                <a:srgbClr val="FFFF66"/>
              </a:solidFill>
            </a:endParaRP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- Neurotrophins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- Glial-cell-line derived neurotrophic factor ligands (GLFs)      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- Neuropoietic cytokines</a:t>
            </a:r>
          </a:p>
          <a:p>
            <a:pPr marL="742950" indent="-285750">
              <a:buFontTx/>
              <a:buNone/>
            </a:pP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Enhance regeneration and increase the nerve gap that can be                      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  bridged (to 15 mm)</a:t>
            </a:r>
          </a:p>
          <a:p>
            <a:pPr marL="742950" indent="-285750">
              <a:buFontTx/>
              <a:buNone/>
            </a:pPr>
            <a:endParaRPr lang="en-US" sz="2400" dirty="0">
              <a:solidFill>
                <a:srgbClr val="FFFF66"/>
              </a:solidFill>
            </a:endParaRPr>
          </a:p>
        </p:txBody>
      </p:sp>
      <p:pic>
        <p:nvPicPr>
          <p:cNvPr id="86021" name="Picture 5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43D2B4-E013-4061-B9A6-45FA4D8B85E0}" type="slidenum">
              <a:rPr lang="en-US"/>
              <a:pPr/>
              <a:t>79</a:t>
            </a:fld>
            <a:endParaRPr lang="en-US" dirty="0"/>
          </a:p>
        </p:txBody>
      </p:sp>
      <p:pic>
        <p:nvPicPr>
          <p:cNvPr id="88068" name="Picture 4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0" y="58738"/>
            <a:ext cx="9144000" cy="5884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lang="en-US" b="1" dirty="0">
                <a:solidFill>
                  <a:srgbClr val="FFFF00"/>
                </a:solidFill>
              </a:rPr>
              <a:t>         </a:t>
            </a:r>
            <a:r>
              <a:rPr lang="en-US" b="1" dirty="0">
                <a:solidFill>
                  <a:schemeClr val="accent1"/>
                </a:solidFill>
              </a:rPr>
              <a:t>TAKE HOME MASSAGE</a:t>
            </a:r>
          </a:p>
          <a:p>
            <a:pPr marL="742950" indent="-285750">
              <a:buFontTx/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742950" indent="-285750">
              <a:buFontTx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pPr marL="742950" indent="-285750">
              <a:buFontTx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    </a:t>
            </a:r>
            <a:r>
              <a:rPr lang="en-US" sz="2400" dirty="0">
                <a:solidFill>
                  <a:srgbClr val="FFFF66"/>
                </a:solidFill>
              </a:rPr>
              <a:t>Management of nerve injury requires through anatomical   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knowledge and function with complete pre operative work up</a:t>
            </a:r>
          </a:p>
          <a:p>
            <a:pPr marL="742950" indent="-285750">
              <a:buFontTx/>
              <a:buChar char="•"/>
            </a:pP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    No alternative to a proper and through neurological examination</a:t>
            </a:r>
          </a:p>
          <a:p>
            <a:pPr marL="742950" indent="-285750">
              <a:buFontTx/>
              <a:buChar char="•"/>
            </a:pP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rgbClr val="FFFF66"/>
                </a:solidFill>
              </a:rPr>
              <a:t>    Controversies exist regarding optimum management thus every     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case to be individualized </a:t>
            </a:r>
          </a:p>
          <a:p>
            <a:pPr marL="742950" indent="-285750">
              <a:buFontTx/>
              <a:buNone/>
            </a:pPr>
            <a:endParaRPr lang="en-US" sz="2400" dirty="0">
              <a:solidFill>
                <a:srgbClr val="FFFF66"/>
              </a:solidFill>
            </a:endParaRPr>
          </a:p>
          <a:p>
            <a:pPr marL="742950" indent="-285750">
              <a:buFontTx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    Magnification, micro-sutures and micro instrument considerably  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chemeClr val="tx2"/>
                </a:solidFill>
              </a:rPr>
              <a:t>        improved the results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AB0DE6-F52A-4882-80A6-1150FF8BF46D}" type="slidenum">
              <a:rPr lang="en-US"/>
              <a:pPr/>
              <a:t>8</a:t>
            </a:fld>
            <a:endParaRPr lang="en-US" dirty="0"/>
          </a:p>
        </p:txBody>
      </p:sp>
      <p:pic>
        <p:nvPicPr>
          <p:cNvPr id="11268" name="Picture 4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69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Tx/>
              <a:buNone/>
            </a:pPr>
            <a:r>
              <a:rPr lang="en-US" sz="2800" dirty="0"/>
              <a:t>      </a:t>
            </a:r>
            <a:r>
              <a:rPr lang="en-US" sz="2800" dirty="0">
                <a:solidFill>
                  <a:srgbClr val="FFFF66"/>
                </a:solidFill>
              </a:rPr>
              <a:t>Motor function </a:t>
            </a:r>
            <a:r>
              <a:rPr lang="en-US" sz="2800" dirty="0" smtClean="0">
                <a:solidFill>
                  <a:srgbClr val="FFFF66"/>
                </a:solidFill>
              </a:rPr>
              <a:t>assessment </a:t>
            </a:r>
            <a:r>
              <a:rPr lang="en-US" sz="2800" dirty="0">
                <a:solidFill>
                  <a:srgbClr val="FFFF66"/>
                </a:solidFill>
              </a:rPr>
              <a:t>(LSUMC system):</a:t>
            </a:r>
          </a:p>
          <a:p>
            <a:pPr marL="742950" indent="-285750"/>
            <a:endParaRPr lang="en-US" sz="2800" dirty="0">
              <a:solidFill>
                <a:srgbClr val="FFFF66"/>
              </a:solidFill>
            </a:endParaRP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• MO: Complete paralysis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• Ml: Palpable muscle contraction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• M2: Active joint motion with elimination of gravity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• M3: Contraction or full joint motion against gravity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• M4: Contraction or full joint motion against gravity and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  resistance</a:t>
            </a:r>
          </a:p>
          <a:p>
            <a:pPr marL="742950" indent="-285750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• M5: Full range of motion - Normal contraction</a:t>
            </a:r>
          </a:p>
          <a:p>
            <a:pPr marL="742950" indent="-285750"/>
            <a:endParaRPr lang="en-US" sz="2400" dirty="0">
              <a:solidFill>
                <a:srgbClr val="FFFF66"/>
              </a:solidFill>
            </a:endParaRPr>
          </a:p>
          <a:p>
            <a:pPr marL="742950" indent="-285750"/>
            <a:endParaRPr lang="en-US" sz="2400" dirty="0">
              <a:solidFill>
                <a:srgbClr val="FFFF66"/>
              </a:solidFill>
            </a:endParaRPr>
          </a:p>
          <a:p>
            <a:pPr lvl="1">
              <a:buFontTx/>
              <a:buNone/>
            </a:pPr>
            <a:r>
              <a:rPr lang="en-US" sz="2800" dirty="0">
                <a:solidFill>
                  <a:srgbClr val="FFFF66"/>
                </a:solidFill>
              </a:rPr>
              <a:t>  3- Reflexes :</a:t>
            </a:r>
          </a:p>
          <a:p>
            <a:pPr lvl="1">
              <a:buFontTx/>
              <a:buNone/>
            </a:pPr>
            <a:r>
              <a:rPr lang="en-US" sz="2800" dirty="0">
                <a:solidFill>
                  <a:srgbClr val="FFFF66"/>
                </a:solidFill>
              </a:rPr>
              <a:t>               </a:t>
            </a:r>
            <a:r>
              <a:rPr lang="en-US" sz="2400" dirty="0">
                <a:solidFill>
                  <a:srgbClr val="FFFF66"/>
                </a:solidFill>
              </a:rPr>
              <a:t>- Extremely sensitive indicator</a:t>
            </a:r>
          </a:p>
          <a:p>
            <a:pPr lvl="1">
              <a:buFontTx/>
              <a:buNone/>
            </a:pPr>
            <a:r>
              <a:rPr lang="en-US" sz="2800" dirty="0">
                <a:solidFill>
                  <a:srgbClr val="FFFF66"/>
                </a:solidFill>
              </a:rPr>
              <a:t>               </a:t>
            </a:r>
            <a:r>
              <a:rPr lang="en-US" sz="2400" dirty="0">
                <a:solidFill>
                  <a:srgbClr val="FFFF66"/>
                </a:solidFill>
              </a:rPr>
              <a:t>- Do not return even recovery of sensation and   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66"/>
                </a:solidFill>
              </a:rPr>
              <a:t>                    muscle function</a:t>
            </a:r>
          </a:p>
          <a:p>
            <a:pPr marL="742950" indent="-285750">
              <a:spcBef>
                <a:spcPct val="50000"/>
              </a:spcBef>
            </a:pPr>
            <a:endParaRPr lang="en-US" sz="24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4CBEE0-3840-4F5C-881F-4E5BA86FC2B2}" type="slidenum">
              <a:rPr lang="en-US"/>
              <a:pPr/>
              <a:t>80</a:t>
            </a:fld>
            <a:endParaRPr lang="en-US" dirty="0"/>
          </a:p>
        </p:txBody>
      </p:sp>
      <p:pic>
        <p:nvPicPr>
          <p:cNvPr id="89092" name="Picture 4" descr="thank-yo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38188"/>
            <a:ext cx="785812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 descr="AIIMS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D2C62E-0D4D-4FB0-B9AC-9817257092EE}" type="slidenum">
              <a:rPr lang="en-US"/>
              <a:pPr/>
              <a:t>9</a:t>
            </a:fld>
            <a:endParaRPr lang="en-US" dirty="0"/>
          </a:p>
        </p:txBody>
      </p:sp>
      <p:pic>
        <p:nvPicPr>
          <p:cNvPr id="12292" name="Picture 4" descr="AIIM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7440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None/>
            </a:pPr>
            <a:r>
              <a:rPr lang="en-US" sz="2800" dirty="0"/>
              <a:t>     </a:t>
            </a:r>
            <a:r>
              <a:rPr lang="en-US" sz="2800" dirty="0">
                <a:solidFill>
                  <a:srgbClr val="FFFF66"/>
                </a:solidFill>
              </a:rPr>
              <a:t>4- Sensory Evaluation :</a:t>
            </a:r>
          </a:p>
          <a:p>
            <a:pPr lvl="1">
              <a:buFontTx/>
              <a:buNone/>
            </a:pPr>
            <a:endParaRPr lang="en-US" sz="2800" dirty="0">
              <a:solidFill>
                <a:srgbClr val="FFFF66"/>
              </a:solidFill>
            </a:endParaRPr>
          </a:p>
          <a:p>
            <a:pPr lvl="1">
              <a:buFontTx/>
              <a:buChar char="•"/>
            </a:pPr>
            <a:r>
              <a:rPr lang="en-US" sz="2800" dirty="0">
                <a:solidFill>
                  <a:srgbClr val="FFFF66"/>
                </a:solidFill>
              </a:rPr>
              <a:t>     </a:t>
            </a:r>
            <a:r>
              <a:rPr lang="en-US" sz="2400" b="1" dirty="0">
                <a:solidFill>
                  <a:srgbClr val="FFFF66"/>
                </a:solidFill>
              </a:rPr>
              <a:t>Principle -</a:t>
            </a:r>
            <a:r>
              <a:rPr lang="en-US" sz="2400" dirty="0">
                <a:solidFill>
                  <a:srgbClr val="FFFF66"/>
                </a:solidFill>
              </a:rPr>
              <a:t> </a:t>
            </a:r>
            <a:r>
              <a:rPr lang="en-US" sz="2400" i="1" dirty="0">
                <a:solidFill>
                  <a:srgbClr val="FFFF66"/>
                </a:solidFill>
              </a:rPr>
              <a:t>Ex. of autonomic zones of innervation in </a:t>
            </a:r>
          </a:p>
          <a:p>
            <a:pPr lvl="1">
              <a:buFontTx/>
              <a:buNone/>
            </a:pPr>
            <a:r>
              <a:rPr lang="en-US" sz="2400" i="1" dirty="0">
                <a:solidFill>
                  <a:srgbClr val="FFFF66"/>
                </a:solidFill>
              </a:rPr>
              <a:t>                         which least likelihood of sensory overlap </a:t>
            </a:r>
          </a:p>
          <a:p>
            <a:pPr lvl="1">
              <a:buFontTx/>
              <a:buNone/>
            </a:pPr>
            <a:endParaRPr lang="en-US" sz="2400" i="1" dirty="0">
              <a:solidFill>
                <a:srgbClr val="FFFF66"/>
              </a:solidFill>
            </a:endParaRP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00"/>
                </a:solidFill>
              </a:rPr>
              <a:t>(A) – All modalities to be tested 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00"/>
                </a:solidFill>
              </a:rPr>
              <a:t>                        </a:t>
            </a:r>
            <a:endParaRPr lang="en-US" sz="2400" i="1" dirty="0">
              <a:solidFill>
                <a:srgbClr val="FFFF00"/>
              </a:solidFill>
            </a:endParaRPr>
          </a:p>
          <a:p>
            <a:pPr lvl="1">
              <a:buFontTx/>
              <a:buNone/>
            </a:pP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(B) – Distribution of sensory loss </a:t>
            </a:r>
          </a:p>
          <a:p>
            <a:pPr lvl="1">
              <a:buFontTx/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lvl="1">
              <a:buFontTx/>
              <a:buNone/>
            </a:pPr>
            <a:r>
              <a:rPr lang="en-US" sz="2400" dirty="0">
                <a:solidFill>
                  <a:srgbClr val="FFFF00"/>
                </a:solidFill>
              </a:rPr>
              <a:t> (C) – Paresthesia -</a:t>
            </a:r>
          </a:p>
          <a:p>
            <a:pPr lvl="1">
              <a:buFontTx/>
              <a:buNone/>
            </a:pPr>
            <a:r>
              <a:rPr lang="en-US" sz="2400" i="1" dirty="0">
                <a:solidFill>
                  <a:srgbClr val="FFFF00"/>
                </a:solidFill>
              </a:rPr>
              <a:t>                      - Distribution</a:t>
            </a:r>
          </a:p>
          <a:p>
            <a:pPr lvl="1">
              <a:buFontTx/>
              <a:buNone/>
            </a:pPr>
            <a:r>
              <a:rPr lang="en-US" sz="2400" i="1" dirty="0">
                <a:solidFill>
                  <a:srgbClr val="FFFF00"/>
                </a:solidFill>
              </a:rPr>
              <a:t>                      - Quality</a:t>
            </a:r>
          </a:p>
          <a:p>
            <a:pPr lvl="1">
              <a:buFontTx/>
              <a:buNone/>
            </a:pPr>
            <a:r>
              <a:rPr lang="en-US" sz="2400" i="1" dirty="0">
                <a:solidFill>
                  <a:srgbClr val="FFFF00"/>
                </a:solidFill>
              </a:rPr>
              <a:t>                      - Severity</a:t>
            </a:r>
          </a:p>
          <a:p>
            <a:pPr lvl="1">
              <a:buFontTx/>
              <a:buNone/>
            </a:pPr>
            <a:r>
              <a:rPr lang="en-US" sz="2400" i="1" dirty="0">
                <a:solidFill>
                  <a:srgbClr val="FFFF00"/>
                </a:solidFill>
              </a:rPr>
              <a:t>                      - Continuous or intermittent</a:t>
            </a:r>
          </a:p>
          <a:p>
            <a:pPr lvl="1">
              <a:buFontTx/>
              <a:buNone/>
            </a:pPr>
            <a:r>
              <a:rPr lang="en-US" sz="2400" i="1" dirty="0">
                <a:solidFill>
                  <a:srgbClr val="FFFF00"/>
                </a:solidFill>
              </a:rPr>
              <a:t>                      - Precipitating, exacerbating and ameliorating </a:t>
            </a:r>
          </a:p>
          <a:p>
            <a:pPr lvl="1"/>
            <a:r>
              <a:rPr lang="en-US" sz="2400" i="1" dirty="0">
                <a:solidFill>
                  <a:srgbClr val="FFFF00"/>
                </a:solidFill>
              </a:rPr>
              <a:t>                      factors</a:t>
            </a:r>
          </a:p>
          <a:p>
            <a:pPr lvl="1"/>
            <a:endParaRPr lang="en-US" sz="2400" i="1" dirty="0">
              <a:solidFill>
                <a:srgbClr val="FFFF00"/>
              </a:solidFill>
            </a:endParaRPr>
          </a:p>
          <a:p>
            <a:pPr lvl="1">
              <a:buFontTx/>
              <a:buNone/>
            </a:pPr>
            <a:endParaRPr lang="en-US" sz="2400" dirty="0">
              <a:solidFill>
                <a:srgbClr val="FFFF66"/>
              </a:solidFill>
            </a:endParaRPr>
          </a:p>
        </p:txBody>
      </p:sp>
      <p:pic>
        <p:nvPicPr>
          <p:cNvPr id="2" name="Picture 1" descr="Gray812and814_ha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33600"/>
            <a:ext cx="3418048" cy="242633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/>
          <p:cNvSpPr txBox="1"/>
          <p:nvPr/>
        </p:nvSpPr>
        <p:spPr>
          <a:xfrm>
            <a:off x="5257800" y="4648200"/>
            <a:ext cx="3642944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W</a:t>
            </a:r>
            <a:r>
              <a:rPr lang="tr-TR" sz="1600" dirty="0" smtClean="0"/>
              <a:t>ikimedia.org.Gray812and814_hand.png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90000"/>
          <a:buFontTx/>
          <a:buChar char="–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90000"/>
          <a:buFontTx/>
          <a:buChar char="–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6">
        <a:dk1>
          <a:srgbClr val="000000"/>
        </a:dk1>
        <a:lt1>
          <a:srgbClr val="66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B8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7">
        <a:dk1>
          <a:srgbClr val="000000"/>
        </a:dk1>
        <a:lt1>
          <a:srgbClr val="FF00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AA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8">
        <a:dk1>
          <a:srgbClr val="000000"/>
        </a:dk1>
        <a:lt1>
          <a:srgbClr val="00FFCC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AAFFE2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9">
        <a:dk1>
          <a:srgbClr val="000000"/>
        </a:dk1>
        <a:lt1>
          <a:srgbClr val="FFFF00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AA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7722</TotalTime>
  <Words>4886</Words>
  <Application>Microsoft Macintosh PowerPoint</Application>
  <PresentationFormat>On-screen Show (4:3)</PresentationFormat>
  <Paragraphs>1145</Paragraphs>
  <Slides>80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Soaring</vt:lpstr>
      <vt:lpstr>NERVE INJURIES : DIAGNOSIS, EVALUATION AND MANAGEMENT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:INVESTIGATION :  1- ELECTRO DIAGNOSTIC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Nerve Repair   Magnification, micro-sutures  and micro instruments considerably improved the  results in nerve repairs.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PERIPHERAL NERVE INJURY</dc:title>
  <dc:creator>mandvi</dc:creator>
  <cp:lastModifiedBy>Dr Suri</cp:lastModifiedBy>
  <cp:revision>509</cp:revision>
  <dcterms:created xsi:type="dcterms:W3CDTF">2006-10-04T20:02:31Z</dcterms:created>
  <dcterms:modified xsi:type="dcterms:W3CDTF">2013-12-17T06:25:32Z</dcterms:modified>
</cp:coreProperties>
</file>